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26.jpg" ContentType="image/jpeg"/>
  <Override PartName="/ppt/media/image27.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331" r:id="rId3"/>
    <p:sldId id="334" r:id="rId4"/>
    <p:sldId id="332" r:id="rId5"/>
    <p:sldId id="261" r:id="rId6"/>
    <p:sldId id="335" r:id="rId7"/>
    <p:sldId id="336" r:id="rId8"/>
    <p:sldId id="344" r:id="rId9"/>
    <p:sldId id="349" r:id="rId10"/>
    <p:sldId id="346" r:id="rId11"/>
    <p:sldId id="355" r:id="rId12"/>
    <p:sldId id="347" r:id="rId13"/>
    <p:sldId id="348" r:id="rId14"/>
    <p:sldId id="350" r:id="rId15"/>
    <p:sldId id="343" r:id="rId16"/>
    <p:sldId id="337" r:id="rId17"/>
    <p:sldId id="353" r:id="rId18"/>
    <p:sldId id="338" r:id="rId19"/>
    <p:sldId id="341" r:id="rId20"/>
  </p:sldIdLst>
  <p:sldSz cx="9906000" cy="6858000" type="A4"/>
  <p:notesSz cx="9906000" cy="6858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0" userDrawn="1">
          <p15:clr>
            <a:srgbClr val="A4A3A4"/>
          </p15:clr>
        </p15:guide>
        <p15:guide id="2" pos="288" userDrawn="1">
          <p15:clr>
            <a:srgbClr val="A4A3A4"/>
          </p15:clr>
        </p15:guide>
        <p15:guide id="3" orient="horz" pos="25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06"/>
    <p:restoredTop sz="94658"/>
  </p:normalViewPr>
  <p:slideViewPr>
    <p:cSldViewPr>
      <p:cViewPr>
        <p:scale>
          <a:sx n="66" d="100"/>
          <a:sy n="66" d="100"/>
        </p:scale>
        <p:origin x="1420" y="24"/>
      </p:cViewPr>
      <p:guideLst>
        <p:guide orient="horz" pos="720"/>
        <p:guide pos="288"/>
        <p:guide orient="horz" pos="2544"/>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42950" y="2125980"/>
            <a:ext cx="84201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485900" y="3840480"/>
            <a:ext cx="69342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6" name="Holder 6"/>
          <p:cNvSpPr>
            <a:spLocks noGrp="1"/>
          </p:cNvSpPr>
          <p:nvPr>
            <p:ph type="sldNum" sz="quarter" idx="7"/>
          </p:nvPr>
        </p:nvSpPr>
        <p:spPr/>
        <p:txBody>
          <a:bodyPr lIns="0" tIns="0" rIns="0" bIns="0"/>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002060"/>
                </a:solidFill>
                <a:latin typeface="Malgun Gothic"/>
                <a:cs typeface="Malgun Gothic"/>
              </a:defRPr>
            </a:lvl1pPr>
          </a:lstStyle>
          <a:p>
            <a:endParaRPr/>
          </a:p>
        </p:txBody>
      </p:sp>
      <p:sp>
        <p:nvSpPr>
          <p:cNvPr id="3" name="Holder 3"/>
          <p:cNvSpPr>
            <a:spLocks noGrp="1"/>
          </p:cNvSpPr>
          <p:nvPr>
            <p:ph type="body" idx="1"/>
          </p:nvPr>
        </p:nvSpPr>
        <p:spPr/>
        <p:txBody>
          <a:bodyPr lIns="0" tIns="0" rIns="0" bIns="0"/>
          <a:lstStyle>
            <a:lvl1pPr>
              <a:defRPr sz="1050" b="0" i="0">
                <a:solidFill>
                  <a:schemeClr val="bg1"/>
                </a:solidFill>
                <a:latin typeface="Consolas"/>
                <a:cs typeface="Consolas"/>
              </a:defRPr>
            </a:lvl1pPr>
          </a:lstStyle>
          <a:p>
            <a:endParaRPr/>
          </a:p>
        </p:txBody>
      </p:sp>
      <p:sp>
        <p:nvSpPr>
          <p:cNvPr id="4" name="Holder 4"/>
          <p:cNvSpPr>
            <a:spLocks noGrp="1"/>
          </p:cNvSpPr>
          <p:nvPr>
            <p:ph type="ftr" sz="quarter" idx="5"/>
          </p:nvPr>
        </p:nvSpPr>
        <p:spPr/>
        <p:txBody>
          <a:bodyPr lIns="0" tIns="0" rIns="0" bIns="0"/>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6" name="Holder 6"/>
          <p:cNvSpPr>
            <a:spLocks noGrp="1"/>
          </p:cNvSpPr>
          <p:nvPr>
            <p:ph type="sldNum" sz="quarter" idx="7"/>
          </p:nvPr>
        </p:nvSpPr>
        <p:spPr/>
        <p:txBody>
          <a:bodyPr lIns="0" tIns="0" rIns="0" bIns="0"/>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002060"/>
                </a:solidFill>
                <a:latin typeface="Malgun Gothic"/>
                <a:cs typeface="Malgun Gothic"/>
              </a:defRPr>
            </a:lvl1pPr>
          </a:lstStyle>
          <a:p>
            <a:endParaRPr/>
          </a:p>
        </p:txBody>
      </p:sp>
      <p:sp>
        <p:nvSpPr>
          <p:cNvPr id="3" name="Holder 3"/>
          <p:cNvSpPr>
            <a:spLocks noGrp="1"/>
          </p:cNvSpPr>
          <p:nvPr>
            <p:ph sz="half" idx="2"/>
          </p:nvPr>
        </p:nvSpPr>
        <p:spPr>
          <a:xfrm>
            <a:off x="495300" y="1577340"/>
            <a:ext cx="430911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01590" y="1577340"/>
            <a:ext cx="430911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7" name="Holder 7"/>
          <p:cNvSpPr>
            <a:spLocks noGrp="1"/>
          </p:cNvSpPr>
          <p:nvPr>
            <p:ph type="sldNum" sz="quarter" idx="7"/>
          </p:nvPr>
        </p:nvSpPr>
        <p:spPr/>
        <p:txBody>
          <a:bodyPr lIns="0" tIns="0" rIns="0" bIns="0"/>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002060"/>
                </a:solidFill>
                <a:latin typeface="Malgun Gothic"/>
                <a:cs typeface="Malgun Gothic"/>
              </a:defRPr>
            </a:lvl1pPr>
          </a:lstStyle>
          <a:p>
            <a:endParaRPr/>
          </a:p>
        </p:txBody>
      </p:sp>
      <p:sp>
        <p:nvSpPr>
          <p:cNvPr id="3" name="Holder 3"/>
          <p:cNvSpPr>
            <a:spLocks noGrp="1"/>
          </p:cNvSpPr>
          <p:nvPr>
            <p:ph type="ftr" sz="quarter" idx="5"/>
          </p:nvPr>
        </p:nvSpPr>
        <p:spPr/>
        <p:txBody>
          <a:bodyPr lIns="0" tIns="0" rIns="0" bIns="0"/>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5" name="Holder 5"/>
          <p:cNvSpPr>
            <a:spLocks noGrp="1"/>
          </p:cNvSpPr>
          <p:nvPr>
            <p:ph type="sldNum" sz="quarter" idx="7"/>
          </p:nvPr>
        </p:nvSpPr>
        <p:spPr/>
        <p:txBody>
          <a:bodyPr lIns="0" tIns="0" rIns="0" bIns="0"/>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4" name="Holder 4"/>
          <p:cNvSpPr>
            <a:spLocks noGrp="1"/>
          </p:cNvSpPr>
          <p:nvPr>
            <p:ph type="sldNum" sz="quarter" idx="7"/>
          </p:nvPr>
        </p:nvSpPr>
        <p:spPr/>
        <p:txBody>
          <a:bodyPr lIns="0" tIns="0" rIns="0" bIns="0"/>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905998" cy="6858000"/>
          </a:xfrm>
          <a:prstGeom prst="rect">
            <a:avLst/>
          </a:prstGeom>
          <a:blipFill>
            <a:blip r:embed="rId7" cstate="print"/>
            <a:stretch>
              <a:fillRect/>
            </a:stretch>
          </a:blipFill>
        </p:spPr>
        <p:txBody>
          <a:bodyPr wrap="square" lIns="0" tIns="0" rIns="0" bIns="0" rtlCol="0"/>
          <a:lstStyle/>
          <a:p>
            <a:endParaRPr/>
          </a:p>
        </p:txBody>
      </p:sp>
      <p:sp>
        <p:nvSpPr>
          <p:cNvPr id="17" name="bg object 17"/>
          <p:cNvSpPr/>
          <p:nvPr/>
        </p:nvSpPr>
        <p:spPr>
          <a:xfrm>
            <a:off x="495300" y="6461759"/>
            <a:ext cx="641603" cy="248411"/>
          </a:xfrm>
          <a:prstGeom prst="rect">
            <a:avLst/>
          </a:prstGeom>
          <a:blipFill>
            <a:blip r:embed="rId8" cstate="print"/>
            <a:stretch>
              <a:fillRect/>
            </a:stretch>
          </a:blipFill>
        </p:spPr>
        <p:txBody>
          <a:bodyPr wrap="square" lIns="0" tIns="0" rIns="0" bIns="0" rtlCol="0"/>
          <a:lstStyle/>
          <a:p>
            <a:endParaRPr/>
          </a:p>
        </p:txBody>
      </p:sp>
      <p:sp>
        <p:nvSpPr>
          <p:cNvPr id="2" name="Holder 2"/>
          <p:cNvSpPr>
            <a:spLocks noGrp="1"/>
          </p:cNvSpPr>
          <p:nvPr>
            <p:ph type="title"/>
          </p:nvPr>
        </p:nvSpPr>
        <p:spPr>
          <a:xfrm>
            <a:off x="574040" y="609888"/>
            <a:ext cx="8757919" cy="330834"/>
          </a:xfrm>
          <a:prstGeom prst="rect">
            <a:avLst/>
          </a:prstGeom>
        </p:spPr>
        <p:txBody>
          <a:bodyPr wrap="square" lIns="0" tIns="0" rIns="0" bIns="0">
            <a:spAutoFit/>
          </a:bodyPr>
          <a:lstStyle>
            <a:lvl1pPr>
              <a:defRPr sz="2000" b="0" i="0">
                <a:solidFill>
                  <a:srgbClr val="002060"/>
                </a:solidFill>
                <a:latin typeface="Malgun Gothic"/>
                <a:cs typeface="Malgun Gothic"/>
              </a:defRPr>
            </a:lvl1pPr>
          </a:lstStyle>
          <a:p>
            <a:endParaRPr/>
          </a:p>
        </p:txBody>
      </p:sp>
      <p:sp>
        <p:nvSpPr>
          <p:cNvPr id="3" name="Holder 3"/>
          <p:cNvSpPr>
            <a:spLocks noGrp="1"/>
          </p:cNvSpPr>
          <p:nvPr>
            <p:ph type="body" idx="1"/>
          </p:nvPr>
        </p:nvSpPr>
        <p:spPr>
          <a:xfrm>
            <a:off x="182478" y="2640851"/>
            <a:ext cx="9285605" cy="1466850"/>
          </a:xfrm>
          <a:prstGeom prst="rect">
            <a:avLst/>
          </a:prstGeom>
        </p:spPr>
        <p:txBody>
          <a:bodyPr wrap="square" lIns="0" tIns="0" rIns="0" bIns="0">
            <a:spAutoFit/>
          </a:bodyPr>
          <a:lstStyle>
            <a:lvl1pPr>
              <a:defRPr sz="1050" b="0" i="0">
                <a:solidFill>
                  <a:schemeClr val="bg1"/>
                </a:solidFill>
                <a:latin typeface="Consolas"/>
                <a:cs typeface="Consolas"/>
              </a:defRPr>
            </a:lvl1pPr>
          </a:lstStyle>
          <a:p>
            <a:endParaRPr/>
          </a:p>
        </p:txBody>
      </p:sp>
      <p:sp>
        <p:nvSpPr>
          <p:cNvPr id="4" name="Holder 4"/>
          <p:cNvSpPr>
            <a:spLocks noGrp="1"/>
          </p:cNvSpPr>
          <p:nvPr>
            <p:ph type="ftr" sz="quarter" idx="5"/>
          </p:nvPr>
        </p:nvSpPr>
        <p:spPr>
          <a:xfrm>
            <a:off x="1208504" y="6506291"/>
            <a:ext cx="1705610" cy="222884"/>
          </a:xfrm>
          <a:prstGeom prst="rect">
            <a:avLst/>
          </a:prstGeom>
        </p:spPr>
        <p:txBody>
          <a:bodyPr wrap="square" lIns="0" tIns="0" rIns="0" bIns="0">
            <a:spAutoFit/>
          </a:bodyPr>
          <a:lstStyle>
            <a:lvl1pPr>
              <a:defRPr sz="1400" b="1" i="0">
                <a:solidFill>
                  <a:schemeClr val="tx2"/>
                </a:solidFill>
                <a:latin typeface="Times New Roman"/>
                <a:cs typeface="Times New Roman"/>
              </a:defRPr>
            </a:lvl1pPr>
          </a:lstStyle>
          <a:p>
            <a:pPr marL="12700">
              <a:lnSpc>
                <a:spcPts val="1630"/>
              </a:lnSpc>
            </a:pPr>
            <a:r>
              <a:rPr dirty="0"/>
              <a:t>Image </a:t>
            </a:r>
            <a:r>
              <a:rPr spc="-5" dirty="0"/>
              <a:t>Processing</a:t>
            </a:r>
            <a:r>
              <a:rPr spc="-70" dirty="0"/>
              <a:t> </a:t>
            </a:r>
            <a:r>
              <a:rPr dirty="0"/>
              <a:t>Lab</a:t>
            </a:r>
          </a:p>
        </p:txBody>
      </p:sp>
      <p:sp>
        <p:nvSpPr>
          <p:cNvPr id="5" name="Holder 5"/>
          <p:cNvSpPr>
            <a:spLocks noGrp="1"/>
          </p:cNvSpPr>
          <p:nvPr>
            <p:ph type="dt" sz="half" idx="6"/>
          </p:nvPr>
        </p:nvSpPr>
        <p:spPr>
          <a:xfrm>
            <a:off x="495300" y="6377940"/>
            <a:ext cx="227838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12/23/2025</a:t>
            </a:fld>
            <a:endParaRPr lang="en-US"/>
          </a:p>
        </p:txBody>
      </p:sp>
      <p:sp>
        <p:nvSpPr>
          <p:cNvPr id="6" name="Holder 6"/>
          <p:cNvSpPr>
            <a:spLocks noGrp="1"/>
          </p:cNvSpPr>
          <p:nvPr>
            <p:ph type="sldNum" sz="quarter" idx="7"/>
          </p:nvPr>
        </p:nvSpPr>
        <p:spPr>
          <a:xfrm>
            <a:off x="9112504" y="6418258"/>
            <a:ext cx="244475" cy="228600"/>
          </a:xfrm>
          <a:prstGeom prst="rect">
            <a:avLst/>
          </a:prstGeom>
        </p:spPr>
        <p:txBody>
          <a:bodyPr wrap="square" lIns="0" tIns="0" rIns="0" bIns="0">
            <a:spAutoFit/>
          </a:bodyPr>
          <a:lstStyle>
            <a:lvl1pPr>
              <a:defRPr sz="1200" b="0" i="0">
                <a:solidFill>
                  <a:srgbClr val="8A8A8A"/>
                </a:solidFill>
                <a:latin typeface="Malgun Gothic"/>
                <a:cs typeface="Malgun Gothic"/>
              </a:defRPr>
            </a:lvl1pPr>
          </a:lstStyle>
          <a:p>
            <a:pPr marL="121285">
              <a:lnSpc>
                <a:spcPct val="100000"/>
              </a:lnSpc>
              <a:spcBef>
                <a:spcPts val="204"/>
              </a:spcBef>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3.png"/><Relationship Id="rId7" Type="http://schemas.openxmlformats.org/officeDocument/2006/relationships/image" Target="../media/image46.png"/><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0.png"/><Relationship Id="rId10" Type="http://schemas.openxmlformats.org/officeDocument/2006/relationships/image" Target="../media/image49.png"/><Relationship Id="rId4" Type="http://schemas.openxmlformats.org/officeDocument/2006/relationships/image" Target="../media/image44.png"/><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2" Type="http://schemas.openxmlformats.org/officeDocument/2006/relationships/hyperlink" Target="https://drive.google.com/file/d/1Kpv7lLraATzH_opSUeLtGhuq4YtDl_hx/view?usp=sharing"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umairayusra.pythonanywhere.com" TargetMode="External"/><Relationship Id="rId2" Type="http://schemas.openxmlformats.org/officeDocument/2006/relationships/hyperlink" Target="http://127.0.0.1:8000/" TargetMode="External"/><Relationship Id="rId1" Type="http://schemas.openxmlformats.org/officeDocument/2006/relationships/slideLayout" Target="../slideLayouts/slideLayout2.xml"/><Relationship Id="rId4" Type="http://schemas.openxmlformats.org/officeDocument/2006/relationships/hyperlink" Target="https://github.com/mountainchwe/MobileWebFinalProj"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1.png"/><Relationship Id="rId3" Type="http://schemas.openxmlformats.org/officeDocument/2006/relationships/image" Target="../media/image7.png"/><Relationship Id="rId21" Type="http://schemas.openxmlformats.org/officeDocument/2006/relationships/image" Target="../media/image24.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hyperlink" Target="https://openclipart.org/detail/212967/orange-rounded-button-by-matheszabi-212967" TargetMode="External"/><Relationship Id="rId2" Type="http://schemas.openxmlformats.org/officeDocument/2006/relationships/image" Target="../media/image6.png"/><Relationship Id="rId16" Type="http://schemas.openxmlformats.org/officeDocument/2006/relationships/image" Target="../media/image20.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2.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jp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905998" cy="6478073"/>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218275" y="2171297"/>
            <a:ext cx="8229112" cy="1120820"/>
          </a:xfrm>
          <a:prstGeom prst="rect">
            <a:avLst/>
          </a:prstGeom>
        </p:spPr>
        <p:txBody>
          <a:bodyPr vert="horz" wrap="square" lIns="0" tIns="12700" rIns="0" bIns="0" rtlCol="0">
            <a:spAutoFit/>
          </a:bodyPr>
          <a:lstStyle/>
          <a:p>
            <a:pPr marL="12700">
              <a:lnSpc>
                <a:spcPct val="100000"/>
              </a:lnSpc>
              <a:spcBef>
                <a:spcPts val="100"/>
              </a:spcBef>
            </a:pPr>
            <a:r>
              <a:rPr lang="en-US" sz="3600" spc="-5" dirty="0" err="1">
                <a:solidFill>
                  <a:srgbClr val="FFFFFF"/>
                </a:solidFill>
                <a:latin typeface="Times New Roman"/>
                <a:cs typeface="Times New Roman"/>
              </a:rPr>
              <a:t>FinalTerm</a:t>
            </a:r>
            <a:r>
              <a:rPr lang="ko-KR" altLang="en-US" sz="3600" spc="-5" dirty="0">
                <a:solidFill>
                  <a:srgbClr val="FFFFFF"/>
                </a:solidFill>
                <a:latin typeface="Times New Roman"/>
                <a:cs typeface="Times New Roman"/>
              </a:rPr>
              <a:t> 보고서</a:t>
            </a:r>
            <a:endParaRPr sz="3600" dirty="0">
              <a:latin typeface="Times New Roman"/>
              <a:cs typeface="Times New Roman"/>
            </a:endParaRPr>
          </a:p>
          <a:p>
            <a:pPr marL="12700">
              <a:lnSpc>
                <a:spcPct val="100000"/>
              </a:lnSpc>
              <a:spcBef>
                <a:spcPts val="35"/>
              </a:spcBef>
            </a:pPr>
            <a:r>
              <a:rPr lang="ko-KR" altLang="en-US" sz="3600" spc="-5" dirty="0">
                <a:solidFill>
                  <a:srgbClr val="FFFFFF"/>
                </a:solidFill>
                <a:latin typeface="Times New Roman"/>
                <a:cs typeface="Times New Roman"/>
              </a:rPr>
              <a:t>제목 </a:t>
            </a:r>
            <a:r>
              <a:rPr lang="en-US" altLang="ko-KR" sz="3600" spc="-5" dirty="0">
                <a:solidFill>
                  <a:srgbClr val="FFFFFF"/>
                </a:solidFill>
                <a:latin typeface="Times New Roman"/>
                <a:cs typeface="Times New Roman"/>
              </a:rPr>
              <a:t>:</a:t>
            </a:r>
            <a:r>
              <a:rPr lang="ko-KR" altLang="en-US" sz="3600" spc="-5" dirty="0">
                <a:solidFill>
                  <a:srgbClr val="FFFFFF"/>
                </a:solidFill>
                <a:latin typeface="Times New Roman"/>
                <a:cs typeface="Times New Roman"/>
              </a:rPr>
              <a:t> </a:t>
            </a:r>
            <a:r>
              <a:rPr lang="en-US" altLang="ko-KR" sz="3600" spc="-5" dirty="0" err="1">
                <a:solidFill>
                  <a:schemeClr val="bg1"/>
                </a:solidFill>
                <a:latin typeface="Times New Roman"/>
                <a:cs typeface="Times New Roman"/>
              </a:rPr>
              <a:t>FrontDoor</a:t>
            </a:r>
            <a:r>
              <a:rPr lang="en-US" altLang="ko-KR" sz="3600" spc="-5" dirty="0">
                <a:solidFill>
                  <a:schemeClr val="bg1"/>
                </a:solidFill>
                <a:latin typeface="Times New Roman"/>
                <a:cs typeface="Times New Roman"/>
              </a:rPr>
              <a:t> Detection</a:t>
            </a:r>
            <a:endParaRPr sz="3600" spc="-5" dirty="0">
              <a:solidFill>
                <a:schemeClr val="bg1"/>
              </a:solidFill>
              <a:latin typeface="Times New Roman"/>
              <a:cs typeface="Times New Roman"/>
            </a:endParaRPr>
          </a:p>
        </p:txBody>
      </p:sp>
      <p:sp>
        <p:nvSpPr>
          <p:cNvPr id="4" name="object 4"/>
          <p:cNvSpPr txBox="1"/>
          <p:nvPr/>
        </p:nvSpPr>
        <p:spPr>
          <a:xfrm>
            <a:off x="6324600" y="3911489"/>
            <a:ext cx="3429000" cy="764312"/>
          </a:xfrm>
          <a:prstGeom prst="rect">
            <a:avLst/>
          </a:prstGeom>
        </p:spPr>
        <p:txBody>
          <a:bodyPr vert="horz" wrap="square" lIns="0" tIns="12700" rIns="0" bIns="0" rtlCol="0">
            <a:spAutoFit/>
          </a:bodyPr>
          <a:lstStyle/>
          <a:p>
            <a:pPr marL="12700">
              <a:lnSpc>
                <a:spcPct val="100000"/>
              </a:lnSpc>
              <a:spcBef>
                <a:spcPts val="100"/>
              </a:spcBef>
            </a:pPr>
            <a:r>
              <a:rPr lang="ko-KR" altLang="en-US" sz="2400" spc="-5" dirty="0">
                <a:solidFill>
                  <a:srgbClr val="FFFFFF"/>
                </a:solidFill>
                <a:latin typeface="Times New Roman"/>
                <a:cs typeface="Times New Roman"/>
              </a:rPr>
              <a:t>학번</a:t>
            </a:r>
            <a:r>
              <a:rPr lang="en-US" altLang="ko-KR" sz="2400" spc="-5" dirty="0">
                <a:solidFill>
                  <a:srgbClr val="FFFFFF"/>
                </a:solidFill>
                <a:latin typeface="Times New Roman"/>
                <a:cs typeface="Times New Roman"/>
              </a:rPr>
              <a:t>:</a:t>
            </a:r>
            <a:r>
              <a:rPr lang="ko-KR" altLang="en-US" sz="2400" spc="-5" dirty="0">
                <a:solidFill>
                  <a:srgbClr val="FFFFFF"/>
                </a:solidFill>
                <a:latin typeface="Times New Roman"/>
                <a:cs typeface="Times New Roman"/>
              </a:rPr>
              <a:t> </a:t>
            </a:r>
            <a:r>
              <a:rPr lang="en-US" altLang="ko-KR" sz="2400" spc="-5" dirty="0">
                <a:solidFill>
                  <a:schemeClr val="bg1"/>
                </a:solidFill>
                <a:latin typeface="Times New Roman"/>
                <a:cs typeface="Times New Roman"/>
              </a:rPr>
              <a:t>2022100298</a:t>
            </a:r>
          </a:p>
          <a:p>
            <a:pPr marL="12700">
              <a:lnSpc>
                <a:spcPct val="100000"/>
              </a:lnSpc>
              <a:spcBef>
                <a:spcPts val="100"/>
              </a:spcBef>
            </a:pPr>
            <a:r>
              <a:rPr lang="ko-KR" altLang="en-US" sz="2400" spc="-5" dirty="0">
                <a:solidFill>
                  <a:schemeClr val="bg1"/>
                </a:solidFill>
                <a:latin typeface="Times New Roman"/>
                <a:cs typeface="Times New Roman"/>
              </a:rPr>
              <a:t>이름 </a:t>
            </a:r>
            <a:r>
              <a:rPr lang="en-US" altLang="ko-KR" sz="2400" spc="-5" dirty="0">
                <a:solidFill>
                  <a:schemeClr val="bg1"/>
                </a:solidFill>
                <a:latin typeface="Times New Roman"/>
                <a:cs typeface="Times New Roman"/>
              </a:rPr>
              <a:t>:</a:t>
            </a:r>
            <a:r>
              <a:rPr lang="ko-KR" altLang="en-US" sz="2400" spc="-5" dirty="0">
                <a:solidFill>
                  <a:schemeClr val="bg1"/>
                </a:solidFill>
                <a:latin typeface="Times New Roman"/>
                <a:cs typeface="Times New Roman"/>
              </a:rPr>
              <a:t> </a:t>
            </a:r>
            <a:r>
              <a:rPr lang="en-US" altLang="ko-KR" sz="2400" spc="-5" dirty="0">
                <a:solidFill>
                  <a:schemeClr val="bg1"/>
                </a:solidFill>
                <a:latin typeface="Times New Roman"/>
                <a:cs typeface="Times New Roman"/>
              </a:rPr>
              <a:t>UMAIRA YUSRA</a:t>
            </a:r>
            <a:endParaRPr sz="2400" dirty="0">
              <a:solidFill>
                <a:schemeClr val="bg1"/>
              </a:solidFill>
              <a:latin typeface="Times New Roman"/>
              <a:cs typeface="Times New Roman"/>
            </a:endParaRPr>
          </a:p>
        </p:txBody>
      </p:sp>
      <p:sp>
        <p:nvSpPr>
          <p:cNvPr id="5" name="object 5"/>
          <p:cNvSpPr/>
          <p:nvPr/>
        </p:nvSpPr>
        <p:spPr>
          <a:xfrm>
            <a:off x="3119628" y="5259323"/>
            <a:ext cx="1036319" cy="402335"/>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4254215" y="5285013"/>
            <a:ext cx="2418715" cy="330835"/>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1F497D"/>
                </a:solidFill>
                <a:latin typeface="Times New Roman"/>
                <a:cs typeface="Times New Roman"/>
              </a:rPr>
              <a:t>Image </a:t>
            </a:r>
            <a:r>
              <a:rPr sz="2000" b="1" spc="-5" dirty="0">
                <a:solidFill>
                  <a:srgbClr val="1F497D"/>
                </a:solidFill>
                <a:latin typeface="Times New Roman"/>
                <a:cs typeface="Times New Roman"/>
              </a:rPr>
              <a:t>Processing</a:t>
            </a:r>
            <a:r>
              <a:rPr sz="2000" b="1" spc="-120" dirty="0">
                <a:solidFill>
                  <a:srgbClr val="1F497D"/>
                </a:solidFill>
                <a:latin typeface="Times New Roman"/>
                <a:cs typeface="Times New Roman"/>
              </a:rPr>
              <a:t> </a:t>
            </a:r>
            <a:r>
              <a:rPr sz="2000" b="1" dirty="0">
                <a:solidFill>
                  <a:srgbClr val="1F497D"/>
                </a:solidFill>
                <a:latin typeface="Times New Roman"/>
                <a:cs typeface="Times New Roman"/>
              </a:rPr>
              <a:t>Lab</a:t>
            </a:r>
            <a:endParaRPr sz="2000">
              <a:latin typeface="Times New Roman"/>
              <a:cs typeface="Times New Roman"/>
            </a:endParaRPr>
          </a:p>
        </p:txBody>
      </p:sp>
      <p:sp>
        <p:nvSpPr>
          <p:cNvPr id="7" name="object 7"/>
          <p:cNvSpPr txBox="1">
            <a:spLocks noGrp="1"/>
          </p:cNvSpPr>
          <p:nvPr>
            <p:ph type="title"/>
          </p:nvPr>
        </p:nvSpPr>
        <p:spPr>
          <a:xfrm>
            <a:off x="454138" y="630845"/>
            <a:ext cx="5108462" cy="382156"/>
          </a:xfrm>
          <a:prstGeom prst="rect">
            <a:avLst/>
          </a:prstGeom>
        </p:spPr>
        <p:txBody>
          <a:bodyPr vert="horz" wrap="square" lIns="0" tIns="12700" rIns="0" bIns="0" rtlCol="0">
            <a:spAutoFit/>
          </a:bodyPr>
          <a:lstStyle/>
          <a:p>
            <a:pPr>
              <a:buNone/>
            </a:pPr>
            <a:r>
              <a:rPr lang="en-US" altLang="ko-KR" sz="2400" dirty="0">
                <a:solidFill>
                  <a:schemeClr val="bg1"/>
                </a:solidFill>
                <a:latin typeface="Times New Roman" pitchFamily="18" charset="0"/>
                <a:cs typeface="Times New Roman" pitchFamily="18" charset="0"/>
              </a:rPr>
              <a:t>Mobile/</a:t>
            </a:r>
            <a:r>
              <a:rPr lang="en-US" altLang="ko-KR" sz="2400" dirty="0" err="1">
                <a:solidFill>
                  <a:schemeClr val="bg1"/>
                </a:solidFill>
                <a:latin typeface="Times New Roman" pitchFamily="18" charset="0"/>
                <a:cs typeface="Times New Roman" pitchFamily="18" charset="0"/>
              </a:rPr>
              <a:t>WebService</a:t>
            </a:r>
            <a:r>
              <a:rPr lang="en-US" altLang="ko-KR" sz="2400">
                <a:solidFill>
                  <a:schemeClr val="bg1"/>
                </a:solidFill>
                <a:latin typeface="Times New Roman" pitchFamily="18" charset="0"/>
                <a:cs typeface="Times New Roman" pitchFamily="18" charset="0"/>
              </a:rPr>
              <a:t> Project</a:t>
            </a:r>
            <a:endParaRPr lang="en-US" altLang="ko-KR" sz="2400" dirty="0">
              <a:solidFill>
                <a:schemeClr val="bg1"/>
              </a:solidFill>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8B0C2-7071-927C-C28B-D48892329F6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233B1E0-DCA4-6B53-3ABD-B5A49F1DF54B}"/>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2. Service System(Python, Django </a:t>
            </a:r>
            <a:r>
              <a:rPr lang="ko-KR" altLang="en-US" sz="2000" dirty="0">
                <a:solidFill>
                  <a:schemeClr val="tx2"/>
                </a:solidFill>
              </a:rPr>
              <a:t>기반</a:t>
            </a:r>
            <a:r>
              <a:rPr lang="en-US" altLang="ko-KR" sz="2000" dirty="0">
                <a:solidFill>
                  <a:schemeClr val="tx2"/>
                </a:solidFill>
              </a:rPr>
              <a:t>)</a:t>
            </a:r>
            <a:endParaRPr kumimoji="1" lang="ko-KR" altLang="en-US" dirty="0"/>
          </a:p>
        </p:txBody>
      </p:sp>
      <p:sp>
        <p:nvSpPr>
          <p:cNvPr id="3" name="내용 개체 틀 2">
            <a:extLst>
              <a:ext uri="{FF2B5EF4-FFF2-40B4-BE49-F238E27FC236}">
                <a16:creationId xmlns:a16="http://schemas.microsoft.com/office/drawing/2014/main" id="{2A223D7F-C36C-107B-7BF2-246DBF4E419F}"/>
              </a:ext>
            </a:extLst>
          </p:cNvPr>
          <p:cNvSpPr>
            <a:spLocks noGrp="1"/>
          </p:cNvSpPr>
          <p:nvPr>
            <p:ph sz="half" idx="2"/>
          </p:nvPr>
        </p:nvSpPr>
        <p:spPr>
          <a:xfrm>
            <a:off x="495300" y="1143000"/>
            <a:ext cx="4309110" cy="641201"/>
          </a:xfrm>
        </p:spPr>
        <p:txBody>
          <a:bodyPr/>
          <a:lstStyle/>
          <a:p>
            <a:pPr marL="12065">
              <a:lnSpc>
                <a:spcPct val="100000"/>
              </a:lnSpc>
              <a:spcBef>
                <a:spcPts val="105"/>
              </a:spcBef>
              <a:tabLst>
                <a:tab pos="299720" algn="l"/>
              </a:tabLst>
            </a:pPr>
            <a:r>
              <a:rPr lang="en-US" altLang="ko-KR" sz="1400" spc="-5" dirty="0">
                <a:solidFill>
                  <a:srgbClr val="558ED5"/>
                </a:solidFill>
                <a:latin typeface="+mn-ea"/>
                <a:cs typeface="Malgun Gothic"/>
              </a:rPr>
              <a:t>2-1. </a:t>
            </a:r>
            <a:r>
              <a:rPr lang="ko-KR" altLang="en-US" sz="1400" spc="-5" dirty="0">
                <a:solidFill>
                  <a:srgbClr val="558ED5"/>
                </a:solidFill>
                <a:latin typeface="+mn-ea"/>
                <a:cs typeface="Malgun Gothic"/>
              </a:rPr>
              <a:t>사용자 보안 기능</a:t>
            </a:r>
            <a:r>
              <a:rPr lang="en-US" altLang="ko-KR" sz="1400" spc="-5" dirty="0">
                <a:solidFill>
                  <a:srgbClr val="558ED5"/>
                </a:solidFill>
                <a:latin typeface="+mn-ea"/>
                <a:cs typeface="Malgun Gothic"/>
              </a:rPr>
              <a:t>(</a:t>
            </a:r>
            <a:r>
              <a:rPr lang="ko-KR" altLang="en-US" sz="1400" spc="-5" dirty="0">
                <a:solidFill>
                  <a:srgbClr val="558ED5"/>
                </a:solidFill>
                <a:latin typeface="+mn-ea"/>
                <a:cs typeface="Malgun Gothic"/>
              </a:rPr>
              <a:t>보안키를 이용한 로그인</a:t>
            </a:r>
            <a:r>
              <a:rPr lang="en-US" altLang="ko-KR" sz="1400" spc="-5" dirty="0">
                <a:solidFill>
                  <a:srgbClr val="558ED5"/>
                </a:solidFill>
                <a:latin typeface="+mn-ea"/>
                <a:cs typeface="Malgun Gothic"/>
              </a:rPr>
              <a:t>, </a:t>
            </a:r>
            <a:r>
              <a:rPr lang="ko-KR" altLang="en-US" sz="1400" spc="-5" dirty="0">
                <a:solidFill>
                  <a:srgbClr val="558ED5"/>
                </a:solidFill>
                <a:latin typeface="+mn-ea"/>
                <a:cs typeface="Malgun Gothic"/>
              </a:rPr>
              <a:t>공통</a:t>
            </a:r>
            <a:r>
              <a:rPr lang="en-US" altLang="ko-KR" sz="1400" spc="-5" dirty="0">
                <a:solidFill>
                  <a:srgbClr val="558ED5"/>
                </a:solidFill>
                <a:latin typeface="+mn-ea"/>
                <a:cs typeface="Malgun Gothic"/>
              </a:rPr>
              <a:t>)</a:t>
            </a:r>
            <a:endParaRPr lang="ko-KR" altLang="en-US" sz="1400" i="1" dirty="0">
              <a:solidFill>
                <a:srgbClr val="FF0000"/>
              </a:solidFill>
              <a:latin typeface="+mn-ea"/>
              <a:cs typeface="Malgun Gothic"/>
            </a:endParaRPr>
          </a:p>
          <a:p>
            <a:pPr marL="233680" indent="-287655">
              <a:spcBef>
                <a:spcPts val="1440"/>
              </a:spcBef>
              <a:buChar char="-"/>
              <a:tabLst>
                <a:tab pos="690880" algn="l"/>
                <a:tab pos="691515" algn="l"/>
              </a:tabLst>
            </a:pPr>
            <a:endParaRPr lang="ko-KR" altLang="en-US" sz="800" dirty="0">
              <a:latin typeface="+mn-ea"/>
              <a:cs typeface="Gulim"/>
            </a:endParaRPr>
          </a:p>
          <a:p>
            <a:endParaRPr kumimoji="1" lang="ko-KR" altLang="en-US" sz="800" dirty="0"/>
          </a:p>
        </p:txBody>
      </p:sp>
      <p:sp>
        <p:nvSpPr>
          <p:cNvPr id="4" name="내용 개체 틀 3">
            <a:extLst>
              <a:ext uri="{FF2B5EF4-FFF2-40B4-BE49-F238E27FC236}">
                <a16:creationId xmlns:a16="http://schemas.microsoft.com/office/drawing/2014/main" id="{55A5ACAD-B866-53DA-94B5-BBFD3F1C41A1}"/>
              </a:ext>
            </a:extLst>
          </p:cNvPr>
          <p:cNvSpPr>
            <a:spLocks noGrp="1"/>
          </p:cNvSpPr>
          <p:nvPr>
            <p:ph sz="half" idx="3"/>
          </p:nvPr>
        </p:nvSpPr>
        <p:spPr>
          <a:xfrm>
            <a:off x="5101590" y="1143000"/>
            <a:ext cx="4956810" cy="1084912"/>
          </a:xfrm>
        </p:spPr>
        <p:txBody>
          <a:bodyPr/>
          <a:lstStyle/>
          <a:p>
            <a:pPr marL="12065">
              <a:lnSpc>
                <a:spcPct val="100000"/>
              </a:lnSpc>
              <a:spcBef>
                <a:spcPts val="105"/>
              </a:spcBef>
              <a:tabLst>
                <a:tab pos="299720" algn="l"/>
              </a:tabLst>
            </a:pPr>
            <a:r>
              <a:rPr lang="en" altLang="ko-KR" sz="1400" spc="-5" dirty="0">
                <a:solidFill>
                  <a:srgbClr val="558ED5"/>
                </a:solidFill>
                <a:latin typeface="+mn-ea"/>
                <a:cs typeface="Malgun Gothic"/>
              </a:rPr>
              <a:t>2-2. Image Blog </a:t>
            </a:r>
            <a:r>
              <a:rPr lang="ko-KR" altLang="en-US" sz="1400" spc="-5" dirty="0">
                <a:solidFill>
                  <a:srgbClr val="558ED5"/>
                </a:solidFill>
                <a:latin typeface="+mn-ea"/>
                <a:cs typeface="Malgun Gothic"/>
              </a:rPr>
              <a:t>및 관리 기능</a:t>
            </a:r>
            <a:r>
              <a:rPr lang="en-US" altLang="ko-KR" sz="1400" spc="-5" dirty="0">
                <a:solidFill>
                  <a:srgbClr val="558ED5"/>
                </a:solidFill>
                <a:latin typeface="+mn-ea"/>
                <a:cs typeface="Malgun Gothic"/>
              </a:rPr>
              <a:t>(</a:t>
            </a:r>
            <a:r>
              <a:rPr lang="ko-KR" altLang="en-US" sz="1400" spc="-5" dirty="0">
                <a:solidFill>
                  <a:srgbClr val="558ED5"/>
                </a:solidFill>
                <a:latin typeface="+mn-ea"/>
                <a:cs typeface="Malgun Gothic"/>
              </a:rPr>
              <a:t>공통</a:t>
            </a:r>
            <a:r>
              <a:rPr lang="en-US" altLang="ko-KR" sz="1400" spc="-5" dirty="0">
                <a:solidFill>
                  <a:srgbClr val="558ED5"/>
                </a:solidFill>
                <a:latin typeface="+mn-ea"/>
                <a:cs typeface="Malgun Gothic"/>
              </a:rPr>
              <a:t>, </a:t>
            </a:r>
            <a:r>
              <a:rPr lang="ko-KR" altLang="en-US" sz="1400" spc="-5" dirty="0">
                <a:solidFill>
                  <a:srgbClr val="558ED5"/>
                </a:solidFill>
                <a:latin typeface="+mn-ea"/>
                <a:cs typeface="Malgun Gothic"/>
              </a:rPr>
              <a:t>일부 확장 기능 가능</a:t>
            </a:r>
            <a:r>
              <a:rPr lang="en-US" altLang="ko-KR" sz="1400" spc="-5" dirty="0">
                <a:solidFill>
                  <a:srgbClr val="558ED5"/>
                </a:solidFill>
                <a:latin typeface="+mn-ea"/>
                <a:cs typeface="Malgun Gothic"/>
              </a:rPr>
              <a:t>)</a:t>
            </a:r>
            <a:endParaRPr lang="ko-KR" altLang="en-US" sz="1400" b="1" spc="-5" dirty="0">
              <a:solidFill>
                <a:srgbClr val="558ED5"/>
              </a:solidFill>
              <a:latin typeface="+mn-ea"/>
              <a:cs typeface="Malgun Gothic"/>
            </a:endParaRPr>
          </a:p>
          <a:p>
            <a:pPr marL="299085" indent="-287020">
              <a:lnSpc>
                <a:spcPct val="100000"/>
              </a:lnSpc>
              <a:spcBef>
                <a:spcPts val="105"/>
              </a:spcBef>
              <a:buFont typeface="Wingdings"/>
              <a:buChar char=""/>
              <a:tabLst>
                <a:tab pos="299720" algn="l"/>
              </a:tabLst>
            </a:pPr>
            <a:endParaRPr lang="ko-KR" altLang="en-US" sz="1400" i="1" dirty="0">
              <a:solidFill>
                <a:srgbClr val="FF0000"/>
              </a:solidFill>
              <a:latin typeface="+mn-ea"/>
              <a:cs typeface="Malgun Gothic"/>
            </a:endParaRPr>
          </a:p>
          <a:p>
            <a:pPr marL="233680" indent="-287655">
              <a:spcBef>
                <a:spcPts val="1440"/>
              </a:spcBef>
              <a:buChar char="-"/>
              <a:tabLst>
                <a:tab pos="690880" algn="l"/>
                <a:tab pos="691515" algn="l"/>
              </a:tabLst>
            </a:pPr>
            <a:endParaRPr lang="ko-KR" altLang="en-US" sz="800" dirty="0">
              <a:latin typeface="+mn-ea"/>
              <a:cs typeface="Gulim"/>
            </a:endParaRPr>
          </a:p>
          <a:p>
            <a:endParaRPr kumimoji="1" lang="ko-KR" altLang="en-US" sz="800" dirty="0"/>
          </a:p>
        </p:txBody>
      </p:sp>
      <p:sp>
        <p:nvSpPr>
          <p:cNvPr id="5" name="내용 개체 틀 2">
            <a:extLst>
              <a:ext uri="{FF2B5EF4-FFF2-40B4-BE49-F238E27FC236}">
                <a16:creationId xmlns:a16="http://schemas.microsoft.com/office/drawing/2014/main" id="{21701398-9CCD-B812-1428-A0D01599FD8A}"/>
              </a:ext>
            </a:extLst>
          </p:cNvPr>
          <p:cNvSpPr txBox="1">
            <a:spLocks/>
          </p:cNvSpPr>
          <p:nvPr/>
        </p:nvSpPr>
        <p:spPr>
          <a:xfrm>
            <a:off x="574040" y="3190960"/>
            <a:ext cx="4309110" cy="869469"/>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atinLnBrk="0">
              <a:spcBef>
                <a:spcPts val="105"/>
              </a:spcBef>
              <a:tabLst>
                <a:tab pos="299720" algn="l"/>
              </a:tabLst>
            </a:pPr>
            <a:r>
              <a:rPr lang="en-US" altLang="ko-KR" sz="1400" kern="0" spc="-5" dirty="0">
                <a:solidFill>
                  <a:srgbClr val="558ED5"/>
                </a:solidFill>
                <a:latin typeface="+mn-ea"/>
                <a:cs typeface="Malgun Gothic"/>
              </a:rPr>
              <a:t>2-3. </a:t>
            </a:r>
            <a:r>
              <a:rPr lang="ko-KR" altLang="en-US" sz="1400" kern="0" spc="-5" dirty="0">
                <a:solidFill>
                  <a:srgbClr val="558ED5"/>
                </a:solidFill>
                <a:latin typeface="+mn-ea"/>
                <a:cs typeface="Malgun Gothic"/>
              </a:rPr>
              <a:t>게시를 위한 </a:t>
            </a:r>
            <a:r>
              <a:rPr lang="en-US" altLang="ko-KR" sz="1400" kern="0" spc="-5" dirty="0">
                <a:solidFill>
                  <a:srgbClr val="558ED5"/>
                </a:solidFill>
                <a:latin typeface="+mn-ea"/>
                <a:cs typeface="Malgun Gothic"/>
              </a:rPr>
              <a:t>HTTP Restful API </a:t>
            </a:r>
            <a:r>
              <a:rPr lang="ko-KR" altLang="en-US" sz="1400" kern="0" spc="-5" dirty="0">
                <a:solidFill>
                  <a:srgbClr val="558ED5"/>
                </a:solidFill>
                <a:latin typeface="+mn-ea"/>
                <a:cs typeface="Malgun Gothic"/>
              </a:rPr>
              <a:t>제공</a:t>
            </a:r>
            <a:r>
              <a:rPr lang="en-US" altLang="ko-KR" sz="1400" kern="0" spc="-5" dirty="0">
                <a:solidFill>
                  <a:srgbClr val="558ED5"/>
                </a:solidFill>
                <a:latin typeface="+mn-ea"/>
                <a:cs typeface="Malgun Gothic"/>
              </a:rPr>
              <a:t>(</a:t>
            </a:r>
            <a:r>
              <a:rPr lang="ko-KR" altLang="en-US" sz="1400" kern="0" spc="-5" dirty="0">
                <a:solidFill>
                  <a:srgbClr val="558ED5"/>
                </a:solidFill>
                <a:latin typeface="+mn-ea"/>
                <a:cs typeface="Malgun Gothic"/>
              </a:rPr>
              <a:t>공통</a:t>
            </a:r>
            <a:r>
              <a:rPr lang="en-US" altLang="ko-KR" sz="1400" kern="0" spc="-5" dirty="0">
                <a:solidFill>
                  <a:srgbClr val="558ED5"/>
                </a:solidFill>
                <a:latin typeface="+mn-ea"/>
                <a:cs typeface="Malgun Gothic"/>
              </a:rPr>
              <a:t>)</a:t>
            </a:r>
          </a:p>
          <a:p>
            <a:pPr marL="12065" latinLnBrk="0">
              <a:spcBef>
                <a:spcPts val="105"/>
              </a:spcBef>
              <a:tabLst>
                <a:tab pos="299720" algn="l"/>
              </a:tabLst>
            </a:pPr>
            <a:endParaRPr lang="ko-KR" altLang="en-US" sz="1400" i="1" kern="0" dirty="0">
              <a:solidFill>
                <a:srgbClr val="FF0000"/>
              </a:solidFill>
              <a:latin typeface="+mn-ea"/>
              <a:cs typeface="Malgun Gothic"/>
            </a:endParaRPr>
          </a:p>
          <a:p>
            <a:pPr marL="233680" indent="-287655" latinLnBrk="0">
              <a:spcBef>
                <a:spcPts val="1440"/>
              </a:spcBef>
              <a:buFontTx/>
              <a:buChar char="-"/>
              <a:tabLst>
                <a:tab pos="690880" algn="l"/>
                <a:tab pos="691515" algn="l"/>
              </a:tabLst>
            </a:pPr>
            <a:endParaRPr lang="ko-KR" altLang="en-US" sz="800" kern="0" dirty="0">
              <a:latin typeface="+mn-ea"/>
              <a:cs typeface="Gulim"/>
            </a:endParaRPr>
          </a:p>
          <a:p>
            <a:pPr latinLnBrk="0"/>
            <a:endParaRPr kumimoji="1" lang="ko-KR" altLang="en-US" sz="800" kern="0" dirty="0"/>
          </a:p>
        </p:txBody>
      </p:sp>
      <p:sp>
        <p:nvSpPr>
          <p:cNvPr id="6" name="내용 개체 틀 3">
            <a:extLst>
              <a:ext uri="{FF2B5EF4-FFF2-40B4-BE49-F238E27FC236}">
                <a16:creationId xmlns:a16="http://schemas.microsoft.com/office/drawing/2014/main" id="{A4BEBBAE-61C7-CA37-64BE-8E9F5E4C5900}"/>
              </a:ext>
            </a:extLst>
          </p:cNvPr>
          <p:cNvSpPr txBox="1">
            <a:spLocks/>
          </p:cNvSpPr>
          <p:nvPr/>
        </p:nvSpPr>
        <p:spPr>
          <a:xfrm>
            <a:off x="5148170" y="6075735"/>
            <a:ext cx="3083001" cy="782265"/>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atinLnBrk="0">
              <a:spcBef>
                <a:spcPts val="105"/>
              </a:spcBef>
              <a:tabLst>
                <a:tab pos="299720" algn="l"/>
              </a:tabLst>
            </a:pPr>
            <a:r>
              <a:rPr lang="en-US" altLang="ko-KR" sz="1400" kern="0" spc="-5" dirty="0">
                <a:solidFill>
                  <a:srgbClr val="558ED5"/>
                </a:solidFill>
                <a:latin typeface="+mn-ea"/>
                <a:cs typeface="Malgun Gothic"/>
              </a:rPr>
              <a:t>2-4. Image </a:t>
            </a:r>
            <a:r>
              <a:rPr lang="ko-KR" altLang="en-US" sz="1400" kern="0" spc="-5" dirty="0">
                <a:solidFill>
                  <a:srgbClr val="558ED5"/>
                </a:solidFill>
                <a:latin typeface="+mn-ea"/>
                <a:cs typeface="Malgun Gothic"/>
              </a:rPr>
              <a:t>목록</a:t>
            </a:r>
            <a:r>
              <a:rPr lang="en-US" altLang="ko-KR" sz="1400" kern="0" spc="-5" dirty="0">
                <a:solidFill>
                  <a:srgbClr val="558ED5"/>
                </a:solidFill>
                <a:latin typeface="+mn-ea"/>
                <a:cs typeface="Malgun Gothic"/>
              </a:rPr>
              <a:t>, </a:t>
            </a:r>
            <a:r>
              <a:rPr lang="ko-KR" altLang="en-US" sz="1400" kern="0" spc="-5" dirty="0">
                <a:solidFill>
                  <a:srgbClr val="558ED5"/>
                </a:solidFill>
                <a:latin typeface="+mn-ea"/>
                <a:cs typeface="Malgun Gothic"/>
              </a:rPr>
              <a:t>획득을 위한 </a:t>
            </a:r>
            <a:r>
              <a:rPr lang="en-US" altLang="ko-KR" sz="1400" kern="0" spc="-5" dirty="0">
                <a:solidFill>
                  <a:srgbClr val="558ED5"/>
                </a:solidFill>
                <a:latin typeface="+mn-ea"/>
                <a:cs typeface="Malgun Gothic"/>
              </a:rPr>
              <a:t>HTTP </a:t>
            </a:r>
            <a:r>
              <a:rPr lang="en-US" altLang="ko-KR" sz="1400" kern="0" spc="-5" dirty="0" err="1">
                <a:solidFill>
                  <a:srgbClr val="558ED5"/>
                </a:solidFill>
                <a:latin typeface="+mn-ea"/>
                <a:cs typeface="Malgun Gothic"/>
              </a:rPr>
              <a:t>Restfull</a:t>
            </a:r>
            <a:r>
              <a:rPr lang="en-US" altLang="ko-KR" sz="1400" kern="0" spc="-5" dirty="0">
                <a:solidFill>
                  <a:srgbClr val="558ED5"/>
                </a:solidFill>
                <a:latin typeface="+mn-ea"/>
                <a:cs typeface="Malgun Gothic"/>
              </a:rPr>
              <a:t> API </a:t>
            </a:r>
            <a:r>
              <a:rPr lang="ko-KR" altLang="en-US" sz="1400" kern="0" spc="-5" dirty="0">
                <a:solidFill>
                  <a:srgbClr val="558ED5"/>
                </a:solidFill>
                <a:latin typeface="+mn-ea"/>
                <a:cs typeface="Malgun Gothic"/>
              </a:rPr>
              <a:t>제공</a:t>
            </a:r>
            <a:r>
              <a:rPr lang="en-US" altLang="ko-KR" sz="1400" kern="0" spc="-5" dirty="0">
                <a:solidFill>
                  <a:srgbClr val="558ED5"/>
                </a:solidFill>
                <a:latin typeface="+mn-ea"/>
                <a:cs typeface="Malgun Gothic"/>
              </a:rPr>
              <a:t>(</a:t>
            </a:r>
            <a:r>
              <a:rPr lang="ko-KR" altLang="en-US" sz="1400" kern="0" spc="-5" dirty="0">
                <a:solidFill>
                  <a:srgbClr val="558ED5"/>
                </a:solidFill>
                <a:latin typeface="+mn-ea"/>
                <a:cs typeface="Malgun Gothic"/>
              </a:rPr>
              <a:t>신규 추가 필요</a:t>
            </a:r>
            <a:r>
              <a:rPr lang="en-US" altLang="ko-KR" sz="1400" kern="0" spc="-5" dirty="0">
                <a:solidFill>
                  <a:srgbClr val="558ED5"/>
                </a:solidFill>
                <a:latin typeface="+mn-ea"/>
                <a:cs typeface="Malgun Gothic"/>
              </a:rPr>
              <a:t>)</a:t>
            </a:r>
            <a:endParaRPr lang="ko-KR" altLang="en-US" sz="1400" b="1" kern="0" spc="-5" dirty="0">
              <a:solidFill>
                <a:srgbClr val="558ED5"/>
              </a:solidFill>
              <a:latin typeface="+mn-ea"/>
              <a:cs typeface="Malgun Gothic"/>
            </a:endParaRPr>
          </a:p>
          <a:p>
            <a:pPr marL="299085" indent="-287020" latinLnBrk="0">
              <a:spcBef>
                <a:spcPts val="105"/>
              </a:spcBef>
              <a:buFont typeface="Wingdings"/>
              <a:buChar char=""/>
              <a:tabLst>
                <a:tab pos="299720" algn="l"/>
              </a:tabLst>
            </a:pPr>
            <a:endParaRPr lang="ko-KR" altLang="en-US" sz="1400" i="1" kern="0" dirty="0">
              <a:solidFill>
                <a:srgbClr val="FF0000"/>
              </a:solidFill>
              <a:latin typeface="+mn-ea"/>
              <a:cs typeface="Malgun Gothic"/>
            </a:endParaRPr>
          </a:p>
          <a:p>
            <a:pPr latinLnBrk="0"/>
            <a:endParaRPr kumimoji="1" lang="ko-KR" altLang="en-US" sz="800" kern="0" dirty="0"/>
          </a:p>
        </p:txBody>
      </p:sp>
      <p:pic>
        <p:nvPicPr>
          <p:cNvPr id="10" name="Picture 9">
            <a:extLst>
              <a:ext uri="{FF2B5EF4-FFF2-40B4-BE49-F238E27FC236}">
                <a16:creationId xmlns:a16="http://schemas.microsoft.com/office/drawing/2014/main" id="{7426AA2F-C870-7ED4-6B9A-A381266176CE}"/>
              </a:ext>
            </a:extLst>
          </p:cNvPr>
          <p:cNvPicPr>
            <a:picLocks noChangeAspect="1"/>
          </p:cNvPicPr>
          <p:nvPr/>
        </p:nvPicPr>
        <p:blipFill>
          <a:blip r:embed="rId2"/>
          <a:stretch>
            <a:fillRect/>
          </a:stretch>
        </p:blipFill>
        <p:spPr>
          <a:xfrm>
            <a:off x="8231171" y="3461657"/>
            <a:ext cx="1488805" cy="3249153"/>
          </a:xfrm>
          <a:prstGeom prst="rect">
            <a:avLst/>
          </a:prstGeom>
        </p:spPr>
      </p:pic>
      <p:pic>
        <p:nvPicPr>
          <p:cNvPr id="12" name="Picture 11">
            <a:extLst>
              <a:ext uri="{FF2B5EF4-FFF2-40B4-BE49-F238E27FC236}">
                <a16:creationId xmlns:a16="http://schemas.microsoft.com/office/drawing/2014/main" id="{CADA6C73-D459-39BD-0A9D-437377CFA16A}"/>
              </a:ext>
            </a:extLst>
          </p:cNvPr>
          <p:cNvPicPr>
            <a:picLocks noChangeAspect="1"/>
          </p:cNvPicPr>
          <p:nvPr/>
        </p:nvPicPr>
        <p:blipFill>
          <a:blip r:embed="rId3"/>
          <a:stretch>
            <a:fillRect/>
          </a:stretch>
        </p:blipFill>
        <p:spPr>
          <a:xfrm>
            <a:off x="726440" y="3461657"/>
            <a:ext cx="3312160" cy="2955524"/>
          </a:xfrm>
          <a:prstGeom prst="rect">
            <a:avLst/>
          </a:prstGeom>
        </p:spPr>
      </p:pic>
      <p:pic>
        <p:nvPicPr>
          <p:cNvPr id="8" name="Picture 7">
            <a:extLst>
              <a:ext uri="{FF2B5EF4-FFF2-40B4-BE49-F238E27FC236}">
                <a16:creationId xmlns:a16="http://schemas.microsoft.com/office/drawing/2014/main" id="{AAFEB20F-1A44-F2AD-3AE7-48910C61EF55}"/>
              </a:ext>
            </a:extLst>
          </p:cNvPr>
          <p:cNvPicPr>
            <a:picLocks noChangeAspect="1"/>
          </p:cNvPicPr>
          <p:nvPr/>
        </p:nvPicPr>
        <p:blipFill>
          <a:blip r:embed="rId4"/>
          <a:stretch>
            <a:fillRect/>
          </a:stretch>
        </p:blipFill>
        <p:spPr>
          <a:xfrm>
            <a:off x="311150" y="1375763"/>
            <a:ext cx="4572000" cy="816876"/>
          </a:xfrm>
          <a:prstGeom prst="rect">
            <a:avLst/>
          </a:prstGeom>
        </p:spPr>
      </p:pic>
      <p:pic>
        <p:nvPicPr>
          <p:cNvPr id="11" name="Picture 10">
            <a:extLst>
              <a:ext uri="{FF2B5EF4-FFF2-40B4-BE49-F238E27FC236}">
                <a16:creationId xmlns:a16="http://schemas.microsoft.com/office/drawing/2014/main" id="{F9F1A584-C102-A47D-DEA2-D15F9BFE6791}"/>
              </a:ext>
            </a:extLst>
          </p:cNvPr>
          <p:cNvPicPr>
            <a:picLocks noChangeAspect="1"/>
          </p:cNvPicPr>
          <p:nvPr/>
        </p:nvPicPr>
        <p:blipFill>
          <a:blip r:embed="rId5"/>
          <a:stretch>
            <a:fillRect/>
          </a:stretch>
        </p:blipFill>
        <p:spPr>
          <a:xfrm>
            <a:off x="5377287" y="1375763"/>
            <a:ext cx="2381519" cy="3955444"/>
          </a:xfrm>
          <a:prstGeom prst="rect">
            <a:avLst/>
          </a:prstGeom>
        </p:spPr>
      </p:pic>
    </p:spTree>
    <p:extLst>
      <p:ext uri="{BB962C8B-B14F-4D97-AF65-F5344CB8AC3E}">
        <p14:creationId xmlns:p14="http://schemas.microsoft.com/office/powerpoint/2010/main" val="3904414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9A6261-01F7-CF1C-9D0E-18CD4A8C59E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8684D80-53E0-E5A2-7BDA-863173A9DC69}"/>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2. Service System(Python, Django </a:t>
            </a:r>
            <a:r>
              <a:rPr lang="ko-KR" altLang="en-US" sz="2000" dirty="0">
                <a:solidFill>
                  <a:schemeClr val="tx2"/>
                </a:solidFill>
              </a:rPr>
              <a:t>기반</a:t>
            </a:r>
            <a:r>
              <a:rPr lang="en-US" altLang="ko-KR" sz="2000" dirty="0">
                <a:solidFill>
                  <a:schemeClr val="tx2"/>
                </a:solidFill>
              </a:rPr>
              <a:t>)</a:t>
            </a:r>
            <a:endParaRPr kumimoji="1" lang="ko-KR" altLang="en-US" dirty="0"/>
          </a:p>
        </p:txBody>
      </p:sp>
      <p:sp>
        <p:nvSpPr>
          <p:cNvPr id="15" name="TextBox 14">
            <a:extLst>
              <a:ext uri="{FF2B5EF4-FFF2-40B4-BE49-F238E27FC236}">
                <a16:creationId xmlns:a16="http://schemas.microsoft.com/office/drawing/2014/main" id="{DA230110-882D-1403-D1BC-75886F7F359F}"/>
              </a:ext>
            </a:extLst>
          </p:cNvPr>
          <p:cNvSpPr txBox="1"/>
          <p:nvPr/>
        </p:nvSpPr>
        <p:spPr>
          <a:xfrm>
            <a:off x="574040" y="1295400"/>
            <a:ext cx="8341360" cy="369332"/>
          </a:xfrm>
          <a:prstGeom prst="rect">
            <a:avLst/>
          </a:prstGeom>
          <a:noFill/>
        </p:spPr>
        <p:txBody>
          <a:bodyPr wrap="square" rtlCol="0">
            <a:spAutoFit/>
          </a:bodyPr>
          <a:lstStyle/>
          <a:p>
            <a:r>
              <a:rPr lang="en-US" dirty="0">
                <a:solidFill>
                  <a:schemeClr val="tx2">
                    <a:lumMod val="60000"/>
                    <a:lumOff val="40000"/>
                  </a:schemeClr>
                </a:solidFill>
              </a:rPr>
              <a:t>2-5. API Endpoint from Django Server for Android App’s Person Detection Filter</a:t>
            </a:r>
          </a:p>
        </p:txBody>
      </p:sp>
      <p:pic>
        <p:nvPicPr>
          <p:cNvPr id="17" name="Picture 16">
            <a:extLst>
              <a:ext uri="{FF2B5EF4-FFF2-40B4-BE49-F238E27FC236}">
                <a16:creationId xmlns:a16="http://schemas.microsoft.com/office/drawing/2014/main" id="{BBCD9D2F-423E-41BB-7BB1-5AE11AFFB2DD}"/>
              </a:ext>
            </a:extLst>
          </p:cNvPr>
          <p:cNvPicPr>
            <a:picLocks noChangeAspect="1"/>
          </p:cNvPicPr>
          <p:nvPr/>
        </p:nvPicPr>
        <p:blipFill>
          <a:blip r:embed="rId2"/>
          <a:stretch>
            <a:fillRect/>
          </a:stretch>
        </p:blipFill>
        <p:spPr>
          <a:xfrm>
            <a:off x="574040" y="1664732"/>
            <a:ext cx="8133080" cy="4071038"/>
          </a:xfrm>
          <a:prstGeom prst="rect">
            <a:avLst/>
          </a:prstGeom>
        </p:spPr>
      </p:pic>
      <p:sp>
        <p:nvSpPr>
          <p:cNvPr id="18" name="Rectangle 17">
            <a:extLst>
              <a:ext uri="{FF2B5EF4-FFF2-40B4-BE49-F238E27FC236}">
                <a16:creationId xmlns:a16="http://schemas.microsoft.com/office/drawing/2014/main" id="{ADC9B023-E02A-D043-EF0C-6B81D4907525}"/>
              </a:ext>
            </a:extLst>
          </p:cNvPr>
          <p:cNvSpPr/>
          <p:nvPr/>
        </p:nvSpPr>
        <p:spPr>
          <a:xfrm>
            <a:off x="2133600" y="1679665"/>
            <a:ext cx="990600" cy="22533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90F077F-2952-8E28-27F6-59313355C634}"/>
              </a:ext>
            </a:extLst>
          </p:cNvPr>
          <p:cNvSpPr/>
          <p:nvPr/>
        </p:nvSpPr>
        <p:spPr>
          <a:xfrm>
            <a:off x="1232568" y="4270465"/>
            <a:ext cx="990600" cy="14913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EB4D1E2-7C9F-55F3-B09A-D2F7FA22E578}"/>
              </a:ext>
            </a:extLst>
          </p:cNvPr>
          <p:cNvSpPr/>
          <p:nvPr/>
        </p:nvSpPr>
        <p:spPr>
          <a:xfrm>
            <a:off x="1219200" y="5093732"/>
            <a:ext cx="990600" cy="16406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7043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FE62A-AC32-2ED9-4DBE-05890A2ADC75}"/>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D439ED4A-3371-48A2-E596-949EF2C8D97C}"/>
              </a:ext>
            </a:extLst>
          </p:cNvPr>
          <p:cNvPicPr>
            <a:picLocks noChangeAspect="1"/>
          </p:cNvPicPr>
          <p:nvPr/>
        </p:nvPicPr>
        <p:blipFill>
          <a:blip r:embed="rId2"/>
          <a:stretch>
            <a:fillRect/>
          </a:stretch>
        </p:blipFill>
        <p:spPr>
          <a:xfrm>
            <a:off x="228600" y="1416583"/>
            <a:ext cx="4241421" cy="1816787"/>
          </a:xfrm>
          <a:prstGeom prst="rect">
            <a:avLst/>
          </a:prstGeom>
        </p:spPr>
      </p:pic>
      <p:sp>
        <p:nvSpPr>
          <p:cNvPr id="2" name="제목 1">
            <a:extLst>
              <a:ext uri="{FF2B5EF4-FFF2-40B4-BE49-F238E27FC236}">
                <a16:creationId xmlns:a16="http://schemas.microsoft.com/office/drawing/2014/main" id="{6C97AD99-E4F7-2C66-1881-6248595FED6B}"/>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2. Service System(Python, Django </a:t>
            </a:r>
            <a:r>
              <a:rPr lang="ko-KR" altLang="en-US" sz="2000" dirty="0">
                <a:solidFill>
                  <a:schemeClr val="tx2"/>
                </a:solidFill>
              </a:rPr>
              <a:t>기반</a:t>
            </a:r>
            <a:r>
              <a:rPr lang="en-US" altLang="ko-KR" sz="2000" dirty="0">
                <a:solidFill>
                  <a:schemeClr val="tx2"/>
                </a:solidFill>
              </a:rPr>
              <a:t>)</a:t>
            </a:r>
            <a:endParaRPr kumimoji="1" lang="ko-KR" altLang="en-US" dirty="0"/>
          </a:p>
        </p:txBody>
      </p:sp>
      <p:sp>
        <p:nvSpPr>
          <p:cNvPr id="3" name="내용 개체 틀 2">
            <a:extLst>
              <a:ext uri="{FF2B5EF4-FFF2-40B4-BE49-F238E27FC236}">
                <a16:creationId xmlns:a16="http://schemas.microsoft.com/office/drawing/2014/main" id="{5851DB4F-A935-0D3C-1AE9-A8BE88D1DC0B}"/>
              </a:ext>
            </a:extLst>
          </p:cNvPr>
          <p:cNvSpPr>
            <a:spLocks noGrp="1"/>
          </p:cNvSpPr>
          <p:nvPr>
            <p:ph sz="half" idx="2"/>
          </p:nvPr>
        </p:nvSpPr>
        <p:spPr>
          <a:xfrm>
            <a:off x="495300" y="1143000"/>
            <a:ext cx="4309110" cy="474489"/>
          </a:xfrm>
        </p:spPr>
        <p:txBody>
          <a:bodyPr/>
          <a:lstStyle/>
          <a:p>
            <a:pPr marL="12065">
              <a:lnSpc>
                <a:spcPct val="100000"/>
              </a:lnSpc>
              <a:spcBef>
                <a:spcPts val="105"/>
              </a:spcBef>
              <a:tabLst>
                <a:tab pos="299720" algn="l"/>
              </a:tabLst>
            </a:pPr>
            <a:r>
              <a:rPr lang="en-US" altLang="ko-KR" sz="1400" spc="-5" dirty="0">
                <a:solidFill>
                  <a:srgbClr val="558ED5"/>
                </a:solidFill>
                <a:latin typeface="+mn-ea"/>
                <a:cs typeface="Malgun Gothic"/>
              </a:rPr>
              <a:t>2-6. Person Detection Filter</a:t>
            </a:r>
          </a:p>
          <a:p>
            <a:pPr marL="12065">
              <a:lnSpc>
                <a:spcPct val="100000"/>
              </a:lnSpc>
              <a:spcBef>
                <a:spcPts val="105"/>
              </a:spcBef>
              <a:tabLst>
                <a:tab pos="299720" algn="l"/>
              </a:tabLst>
            </a:pPr>
            <a:endParaRPr lang="ko-KR" altLang="en-US" sz="800" dirty="0">
              <a:latin typeface="+mn-ea"/>
              <a:cs typeface="Gulim"/>
            </a:endParaRPr>
          </a:p>
          <a:p>
            <a:endParaRPr kumimoji="1" lang="ko-KR" altLang="en-US" sz="800" dirty="0"/>
          </a:p>
        </p:txBody>
      </p:sp>
      <p:pic>
        <p:nvPicPr>
          <p:cNvPr id="8" name="Picture 7">
            <a:extLst>
              <a:ext uri="{FF2B5EF4-FFF2-40B4-BE49-F238E27FC236}">
                <a16:creationId xmlns:a16="http://schemas.microsoft.com/office/drawing/2014/main" id="{7C63812A-AB78-C0E8-8F18-56E825EF8961}"/>
              </a:ext>
            </a:extLst>
          </p:cNvPr>
          <p:cNvPicPr>
            <a:picLocks noChangeAspect="1"/>
          </p:cNvPicPr>
          <p:nvPr/>
        </p:nvPicPr>
        <p:blipFill>
          <a:blip r:embed="rId3"/>
          <a:stretch>
            <a:fillRect/>
          </a:stretch>
        </p:blipFill>
        <p:spPr>
          <a:xfrm>
            <a:off x="5715000" y="1295400"/>
            <a:ext cx="3505200" cy="1745158"/>
          </a:xfrm>
          <a:prstGeom prst="rect">
            <a:avLst/>
          </a:prstGeom>
        </p:spPr>
      </p:pic>
      <p:sp>
        <p:nvSpPr>
          <p:cNvPr id="9" name="Rectangle 8">
            <a:extLst>
              <a:ext uri="{FF2B5EF4-FFF2-40B4-BE49-F238E27FC236}">
                <a16:creationId xmlns:a16="http://schemas.microsoft.com/office/drawing/2014/main" id="{9E2F26EE-BC4C-2B36-15F6-34E6C3C6F7BF}"/>
              </a:ext>
            </a:extLst>
          </p:cNvPr>
          <p:cNvSpPr/>
          <p:nvPr/>
        </p:nvSpPr>
        <p:spPr>
          <a:xfrm>
            <a:off x="3336676" y="1589179"/>
            <a:ext cx="990600" cy="22533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4AE0F7BE-1C65-11B9-2B4A-7F730E69AA7B}"/>
              </a:ext>
            </a:extLst>
          </p:cNvPr>
          <p:cNvCxnSpPr>
            <a:cxnSpLocks/>
          </p:cNvCxnSpPr>
          <p:nvPr/>
        </p:nvCxnSpPr>
        <p:spPr>
          <a:xfrm flipV="1">
            <a:off x="3871792" y="1814514"/>
            <a:ext cx="0" cy="394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B3C61B6-AEDC-C2C9-146B-DEB2DD3AFE37}"/>
              </a:ext>
            </a:extLst>
          </p:cNvPr>
          <p:cNvSpPr txBox="1"/>
          <p:nvPr/>
        </p:nvSpPr>
        <p:spPr>
          <a:xfrm>
            <a:off x="3330831" y="2112815"/>
            <a:ext cx="1139190" cy="369332"/>
          </a:xfrm>
          <a:prstGeom prst="rect">
            <a:avLst/>
          </a:prstGeom>
          <a:noFill/>
        </p:spPr>
        <p:txBody>
          <a:bodyPr wrap="square" rtlCol="0">
            <a:spAutoFit/>
          </a:bodyPr>
          <a:lstStyle/>
          <a:p>
            <a:r>
              <a:rPr lang="en-US" dirty="0"/>
              <a:t>Click here</a:t>
            </a:r>
          </a:p>
        </p:txBody>
      </p:sp>
      <p:cxnSp>
        <p:nvCxnSpPr>
          <p:cNvPr id="20" name="Straight Arrow Connector 19">
            <a:extLst>
              <a:ext uri="{FF2B5EF4-FFF2-40B4-BE49-F238E27FC236}">
                <a16:creationId xmlns:a16="http://schemas.microsoft.com/office/drawing/2014/main" id="{4C1CD381-7FCD-EDAA-F8D1-FC3C38A92741}"/>
              </a:ext>
            </a:extLst>
          </p:cNvPr>
          <p:cNvCxnSpPr>
            <a:cxnSpLocks/>
          </p:cNvCxnSpPr>
          <p:nvPr/>
        </p:nvCxnSpPr>
        <p:spPr>
          <a:xfrm flipV="1">
            <a:off x="4755744" y="1814514"/>
            <a:ext cx="777267" cy="371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7F40D70-5DB1-281E-B5D4-23BF545E8449}"/>
              </a:ext>
            </a:extLst>
          </p:cNvPr>
          <p:cNvCxnSpPr>
            <a:cxnSpLocks/>
          </p:cNvCxnSpPr>
          <p:nvPr/>
        </p:nvCxnSpPr>
        <p:spPr>
          <a:xfrm>
            <a:off x="4755744" y="2916784"/>
            <a:ext cx="777267" cy="512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AFEBAE25-91F0-CA14-8B01-884609DEE9CD}"/>
              </a:ext>
            </a:extLst>
          </p:cNvPr>
          <p:cNvPicPr>
            <a:picLocks noChangeAspect="1"/>
          </p:cNvPicPr>
          <p:nvPr/>
        </p:nvPicPr>
        <p:blipFill>
          <a:blip r:embed="rId4"/>
          <a:stretch>
            <a:fillRect/>
          </a:stretch>
        </p:blipFill>
        <p:spPr>
          <a:xfrm>
            <a:off x="5410200" y="3505200"/>
            <a:ext cx="4038600" cy="2057400"/>
          </a:xfrm>
          <a:prstGeom prst="rect">
            <a:avLst/>
          </a:prstGeom>
        </p:spPr>
      </p:pic>
      <p:sp>
        <p:nvSpPr>
          <p:cNvPr id="29" name="Rectangle 28">
            <a:extLst>
              <a:ext uri="{FF2B5EF4-FFF2-40B4-BE49-F238E27FC236}">
                <a16:creationId xmlns:a16="http://schemas.microsoft.com/office/drawing/2014/main" id="{2E9BB7A3-B438-A0CE-F947-80EE82216C3D}"/>
              </a:ext>
            </a:extLst>
          </p:cNvPr>
          <p:cNvSpPr/>
          <p:nvPr/>
        </p:nvSpPr>
        <p:spPr>
          <a:xfrm>
            <a:off x="6010514" y="1303382"/>
            <a:ext cx="683941" cy="12353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6C53887-654D-AB0A-BBF8-A91937B3E181}"/>
              </a:ext>
            </a:extLst>
          </p:cNvPr>
          <p:cNvSpPr txBox="1"/>
          <p:nvPr/>
        </p:nvSpPr>
        <p:spPr>
          <a:xfrm>
            <a:off x="6248400" y="4238685"/>
            <a:ext cx="3733800" cy="830997"/>
          </a:xfrm>
          <a:prstGeom prst="rect">
            <a:avLst/>
          </a:prstGeom>
          <a:noFill/>
        </p:spPr>
        <p:txBody>
          <a:bodyPr wrap="square" rtlCol="0">
            <a:spAutoFit/>
          </a:bodyPr>
          <a:lstStyle/>
          <a:p>
            <a:r>
              <a:rPr lang="en-US" sz="1600" dirty="0"/>
              <a:t>Only posts with title=“Person” is displayed. (posts which have high probability that there is actually a person)</a:t>
            </a:r>
          </a:p>
        </p:txBody>
      </p:sp>
      <p:cxnSp>
        <p:nvCxnSpPr>
          <p:cNvPr id="31" name="Straight Arrow Connector 30">
            <a:extLst>
              <a:ext uri="{FF2B5EF4-FFF2-40B4-BE49-F238E27FC236}">
                <a16:creationId xmlns:a16="http://schemas.microsoft.com/office/drawing/2014/main" id="{9333C413-6BCF-49A4-4672-EB1DD2161A59}"/>
              </a:ext>
            </a:extLst>
          </p:cNvPr>
          <p:cNvCxnSpPr>
            <a:cxnSpLocks/>
          </p:cNvCxnSpPr>
          <p:nvPr/>
        </p:nvCxnSpPr>
        <p:spPr>
          <a:xfrm flipH="1" flipV="1">
            <a:off x="5715000" y="3962400"/>
            <a:ext cx="533400"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644EA20-1EE0-577E-104F-EAE1E20C5F39}"/>
              </a:ext>
            </a:extLst>
          </p:cNvPr>
          <p:cNvCxnSpPr>
            <a:cxnSpLocks/>
            <a:stCxn id="30" idx="1"/>
          </p:cNvCxnSpPr>
          <p:nvPr/>
        </p:nvCxnSpPr>
        <p:spPr>
          <a:xfrm flipH="1" flipV="1">
            <a:off x="5715000" y="4267200"/>
            <a:ext cx="533400" cy="386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0C6AD19-8DCF-841E-FBB3-7B152B9D3290}"/>
              </a:ext>
            </a:extLst>
          </p:cNvPr>
          <p:cNvCxnSpPr>
            <a:cxnSpLocks/>
          </p:cNvCxnSpPr>
          <p:nvPr/>
        </p:nvCxnSpPr>
        <p:spPr>
          <a:xfrm flipH="1" flipV="1">
            <a:off x="5715000" y="4595233"/>
            <a:ext cx="533400" cy="240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22BD102-7764-F19C-8F6A-F7FBFE0A6328}"/>
              </a:ext>
            </a:extLst>
          </p:cNvPr>
          <p:cNvCxnSpPr>
            <a:cxnSpLocks/>
          </p:cNvCxnSpPr>
          <p:nvPr/>
        </p:nvCxnSpPr>
        <p:spPr>
          <a:xfrm flipH="1" flipV="1">
            <a:off x="5715000" y="4930469"/>
            <a:ext cx="533400" cy="22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C3CF18D-7373-7F3B-ED2F-C035E2DE88FA}"/>
              </a:ext>
            </a:extLst>
          </p:cNvPr>
          <p:cNvCxnSpPr>
            <a:cxnSpLocks/>
          </p:cNvCxnSpPr>
          <p:nvPr/>
        </p:nvCxnSpPr>
        <p:spPr>
          <a:xfrm flipH="1">
            <a:off x="5715000" y="5098197"/>
            <a:ext cx="533400" cy="159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E88F209-A4BA-CA3B-9AB2-E324DF248F1C}"/>
              </a:ext>
            </a:extLst>
          </p:cNvPr>
          <p:cNvCxnSpPr>
            <a:cxnSpLocks/>
          </p:cNvCxnSpPr>
          <p:nvPr/>
        </p:nvCxnSpPr>
        <p:spPr>
          <a:xfrm flipH="1">
            <a:off x="5715000" y="5217906"/>
            <a:ext cx="609600" cy="3009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F17AB22-879A-0A01-DBF5-96A259C353EA}"/>
              </a:ext>
            </a:extLst>
          </p:cNvPr>
          <p:cNvSpPr txBox="1"/>
          <p:nvPr/>
        </p:nvSpPr>
        <p:spPr>
          <a:xfrm>
            <a:off x="381000" y="3883818"/>
            <a:ext cx="4724400" cy="1200329"/>
          </a:xfrm>
          <a:prstGeom prst="rect">
            <a:avLst/>
          </a:prstGeom>
          <a:noFill/>
        </p:spPr>
        <p:txBody>
          <a:bodyPr wrap="square" rtlCol="0">
            <a:spAutoFit/>
          </a:bodyPr>
          <a:lstStyle/>
          <a:p>
            <a:r>
              <a:rPr lang="en-US" dirty="0"/>
              <a:t>Yolo stores numerous posts into the system due to motions in real life. With this Person Detection Filter, user can skip the unimportant non-human posts, and focus on the person-detected filter</a:t>
            </a:r>
          </a:p>
        </p:txBody>
      </p:sp>
    </p:spTree>
    <p:extLst>
      <p:ext uri="{BB962C8B-B14F-4D97-AF65-F5344CB8AC3E}">
        <p14:creationId xmlns:p14="http://schemas.microsoft.com/office/powerpoint/2010/main" val="1503867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F4422-BB0D-3E5A-7E5E-14136C8AC94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797A25E-EF9B-015E-ACE8-7A7A35A7BF04}"/>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3. Client System(Android, </a:t>
            </a:r>
            <a:r>
              <a:rPr lang="en-US" altLang="ko-KR" dirty="0">
                <a:solidFill>
                  <a:schemeClr val="tx2"/>
                </a:solidFill>
              </a:rPr>
              <a:t>Java</a:t>
            </a:r>
            <a:r>
              <a:rPr lang="ko-KR" altLang="en-US" dirty="0">
                <a:solidFill>
                  <a:schemeClr val="tx2"/>
                </a:solidFill>
              </a:rPr>
              <a:t>기반</a:t>
            </a:r>
            <a:r>
              <a:rPr lang="en-US" altLang="ko-KR" sz="2000" dirty="0">
                <a:solidFill>
                  <a:schemeClr val="tx2"/>
                </a:solidFill>
              </a:rPr>
              <a:t>, </a:t>
            </a:r>
            <a:r>
              <a:rPr lang="ko-KR" altLang="en-US" sz="2000" dirty="0">
                <a:solidFill>
                  <a:schemeClr val="tx2"/>
                </a:solidFill>
              </a:rPr>
              <a:t>개별 제안</a:t>
            </a:r>
            <a:r>
              <a:rPr lang="en-US" altLang="ko-KR" sz="2000" dirty="0">
                <a:solidFill>
                  <a:schemeClr val="tx2"/>
                </a:solidFill>
              </a:rPr>
              <a:t>)</a:t>
            </a:r>
            <a:endParaRPr kumimoji="1" lang="ko-KR" altLang="en-US" dirty="0"/>
          </a:p>
        </p:txBody>
      </p:sp>
      <p:sp>
        <p:nvSpPr>
          <p:cNvPr id="3" name="내용 개체 틀 2">
            <a:extLst>
              <a:ext uri="{FF2B5EF4-FFF2-40B4-BE49-F238E27FC236}">
                <a16:creationId xmlns:a16="http://schemas.microsoft.com/office/drawing/2014/main" id="{EA394BAA-EF43-505D-E9D9-DC0027135C76}"/>
              </a:ext>
            </a:extLst>
          </p:cNvPr>
          <p:cNvSpPr>
            <a:spLocks noGrp="1"/>
          </p:cNvSpPr>
          <p:nvPr>
            <p:ph sz="half" idx="2"/>
          </p:nvPr>
        </p:nvSpPr>
        <p:spPr>
          <a:xfrm>
            <a:off x="495300" y="1143000"/>
            <a:ext cx="2247900" cy="338554"/>
          </a:xfrm>
        </p:spPr>
        <p:txBody>
          <a:bodyPr/>
          <a:lstStyle/>
          <a:p>
            <a:pPr marL="12065">
              <a:lnSpc>
                <a:spcPct val="100000"/>
              </a:lnSpc>
              <a:spcBef>
                <a:spcPts val="105"/>
              </a:spcBef>
              <a:tabLst>
                <a:tab pos="299720" algn="l"/>
              </a:tabLst>
            </a:pPr>
            <a:r>
              <a:rPr lang="en-US" altLang="ko-KR" sz="1400" spc="-5" dirty="0">
                <a:solidFill>
                  <a:srgbClr val="558ED5"/>
                </a:solidFill>
                <a:latin typeface="+mn-ea"/>
                <a:cs typeface="Malgun Gothic"/>
              </a:rPr>
              <a:t>3.1. Image list view </a:t>
            </a:r>
            <a:r>
              <a:rPr lang="ko-KR" altLang="en-US" sz="1400" spc="-5" dirty="0">
                <a:solidFill>
                  <a:srgbClr val="558ED5"/>
                </a:solidFill>
                <a:latin typeface="+mn-ea"/>
                <a:cs typeface="Malgun Gothic"/>
              </a:rPr>
              <a:t>기능</a:t>
            </a:r>
            <a:endParaRPr lang="ko-KR" altLang="en-US" sz="800" dirty="0">
              <a:latin typeface="+mn-ea"/>
              <a:cs typeface="Gulim"/>
            </a:endParaRPr>
          </a:p>
          <a:p>
            <a:endParaRPr kumimoji="1" lang="ko-KR" altLang="en-US" sz="800" dirty="0"/>
          </a:p>
        </p:txBody>
      </p:sp>
      <p:sp>
        <p:nvSpPr>
          <p:cNvPr id="4" name="내용 개체 틀 3">
            <a:extLst>
              <a:ext uri="{FF2B5EF4-FFF2-40B4-BE49-F238E27FC236}">
                <a16:creationId xmlns:a16="http://schemas.microsoft.com/office/drawing/2014/main" id="{2750B8A7-7FF0-6EAE-390E-8D3D5A0B7D5F}"/>
              </a:ext>
            </a:extLst>
          </p:cNvPr>
          <p:cNvSpPr>
            <a:spLocks noGrp="1"/>
          </p:cNvSpPr>
          <p:nvPr>
            <p:ph sz="half" idx="3"/>
          </p:nvPr>
        </p:nvSpPr>
        <p:spPr>
          <a:xfrm>
            <a:off x="4372475" y="1153678"/>
            <a:ext cx="2057400" cy="1072088"/>
          </a:xfrm>
        </p:spPr>
        <p:txBody>
          <a:bodyPr/>
          <a:lstStyle/>
          <a:p>
            <a:pPr marL="12065">
              <a:lnSpc>
                <a:spcPct val="100000"/>
              </a:lnSpc>
              <a:spcBef>
                <a:spcPts val="105"/>
              </a:spcBef>
              <a:tabLst>
                <a:tab pos="299720" algn="l"/>
              </a:tabLst>
            </a:pPr>
            <a:r>
              <a:rPr lang="en" altLang="ko-KR" sz="1400" spc="-5" dirty="0">
                <a:solidFill>
                  <a:srgbClr val="558ED5"/>
                </a:solidFill>
                <a:latin typeface="+mn-ea"/>
                <a:cs typeface="Malgun Gothic"/>
              </a:rPr>
              <a:t>3.2. Image </a:t>
            </a:r>
            <a:r>
              <a:rPr lang="ko-KR" altLang="en-US" sz="1400" spc="-5" dirty="0">
                <a:solidFill>
                  <a:srgbClr val="558ED5"/>
                </a:solidFill>
                <a:latin typeface="+mn-ea"/>
                <a:cs typeface="Malgun Gothic"/>
              </a:rPr>
              <a:t>목록</a:t>
            </a:r>
            <a:r>
              <a:rPr lang="en-US" altLang="ko-KR" sz="1400" spc="-5" dirty="0">
                <a:solidFill>
                  <a:srgbClr val="558ED5"/>
                </a:solidFill>
                <a:latin typeface="+mn-ea"/>
                <a:cs typeface="Malgun Gothic"/>
              </a:rPr>
              <a:t>, </a:t>
            </a:r>
            <a:r>
              <a:rPr lang="ko-KR" altLang="en-US" sz="1400" spc="-5" dirty="0">
                <a:solidFill>
                  <a:srgbClr val="558ED5"/>
                </a:solidFill>
                <a:latin typeface="+mn-ea"/>
                <a:cs typeface="Malgun Gothic"/>
              </a:rPr>
              <a:t>획득을 위한 </a:t>
            </a:r>
            <a:r>
              <a:rPr lang="en" altLang="ko-KR" sz="1400" spc="-5" dirty="0">
                <a:solidFill>
                  <a:srgbClr val="558ED5"/>
                </a:solidFill>
                <a:latin typeface="+mn-ea"/>
                <a:cs typeface="Malgun Gothic"/>
              </a:rPr>
              <a:t>HTTP Restful API </a:t>
            </a:r>
            <a:r>
              <a:rPr lang="ko-KR" altLang="en-US" sz="1400" spc="-5" dirty="0">
                <a:solidFill>
                  <a:srgbClr val="558ED5"/>
                </a:solidFill>
                <a:latin typeface="+mn-ea"/>
                <a:cs typeface="Malgun Gothic"/>
              </a:rPr>
              <a:t>사용</a:t>
            </a:r>
            <a:endParaRPr lang="ko-KR" altLang="en-US" sz="1400" i="1" dirty="0">
              <a:solidFill>
                <a:srgbClr val="FF0000"/>
              </a:solidFill>
              <a:latin typeface="+mn-ea"/>
              <a:cs typeface="Malgun Gothic"/>
            </a:endParaRPr>
          </a:p>
          <a:p>
            <a:pPr>
              <a:spcBef>
                <a:spcPts val="1440"/>
              </a:spcBef>
              <a:tabLst>
                <a:tab pos="690880" algn="l"/>
                <a:tab pos="691515" algn="l"/>
              </a:tabLst>
            </a:pPr>
            <a:endParaRPr lang="ko-KR" altLang="en-US" sz="800" dirty="0">
              <a:latin typeface="+mn-ea"/>
              <a:cs typeface="Gulim"/>
            </a:endParaRPr>
          </a:p>
          <a:p>
            <a:endParaRPr kumimoji="1" lang="ko-KR" altLang="en-US" sz="800" dirty="0"/>
          </a:p>
        </p:txBody>
      </p:sp>
      <p:sp>
        <p:nvSpPr>
          <p:cNvPr id="5" name="내용 개체 틀 2">
            <a:extLst>
              <a:ext uri="{FF2B5EF4-FFF2-40B4-BE49-F238E27FC236}">
                <a16:creationId xmlns:a16="http://schemas.microsoft.com/office/drawing/2014/main" id="{6E01DD3E-BC55-0D0F-9780-7B8B684C16E3}"/>
              </a:ext>
            </a:extLst>
          </p:cNvPr>
          <p:cNvSpPr txBox="1">
            <a:spLocks/>
          </p:cNvSpPr>
          <p:nvPr/>
        </p:nvSpPr>
        <p:spPr>
          <a:xfrm>
            <a:off x="431861" y="3439151"/>
            <a:ext cx="4342482" cy="702756"/>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atinLnBrk="0">
              <a:spcBef>
                <a:spcPts val="105"/>
              </a:spcBef>
              <a:tabLst>
                <a:tab pos="299720" algn="l"/>
              </a:tabLst>
            </a:pPr>
            <a:r>
              <a:rPr lang="en-US" altLang="ko-KR" sz="1400" kern="0" spc="-5" dirty="0">
                <a:solidFill>
                  <a:srgbClr val="558ED5"/>
                </a:solidFill>
                <a:latin typeface="+mn-ea"/>
                <a:cs typeface="Gulim"/>
              </a:rPr>
              <a:t>3.3 Person Detection Filter (</a:t>
            </a:r>
            <a:r>
              <a:rPr lang="ko-KR" altLang="en-US" sz="1400" kern="0" spc="-5" dirty="0">
                <a:solidFill>
                  <a:srgbClr val="558ED5"/>
                </a:solidFill>
                <a:latin typeface="+mn-ea"/>
                <a:cs typeface="Gulim"/>
              </a:rPr>
              <a:t>추가 기능</a:t>
            </a:r>
            <a:r>
              <a:rPr lang="en-US" altLang="ko-KR" sz="1400" kern="0" spc="-5" dirty="0">
                <a:solidFill>
                  <a:srgbClr val="558ED5"/>
                </a:solidFill>
                <a:latin typeface="+mn-ea"/>
                <a:cs typeface="Gulim"/>
              </a:rPr>
              <a:t>)</a:t>
            </a:r>
          </a:p>
          <a:p>
            <a:pPr marL="12065" latinLnBrk="0">
              <a:spcBef>
                <a:spcPts val="105"/>
              </a:spcBef>
              <a:tabLst>
                <a:tab pos="299720" algn="l"/>
              </a:tabLst>
            </a:pPr>
            <a:endParaRPr lang="en-US" altLang="ko-KR" sz="1400" kern="0" spc="-5" dirty="0">
              <a:solidFill>
                <a:srgbClr val="558ED5"/>
              </a:solidFill>
              <a:latin typeface="+mn-ea"/>
              <a:cs typeface="Gulim"/>
            </a:endParaRPr>
          </a:p>
          <a:p>
            <a:pPr marL="12065" latinLnBrk="0">
              <a:spcBef>
                <a:spcPts val="105"/>
              </a:spcBef>
              <a:tabLst>
                <a:tab pos="299720" algn="l"/>
              </a:tabLst>
            </a:pPr>
            <a:endParaRPr lang="ko-KR" altLang="en-US" sz="800" kern="0" dirty="0">
              <a:latin typeface="+mn-ea"/>
              <a:cs typeface="Gulim"/>
            </a:endParaRPr>
          </a:p>
          <a:p>
            <a:pPr latinLnBrk="0"/>
            <a:endParaRPr kumimoji="1" lang="ko-KR" altLang="en-US" sz="800" kern="0" dirty="0"/>
          </a:p>
        </p:txBody>
      </p:sp>
      <p:pic>
        <p:nvPicPr>
          <p:cNvPr id="8" name="Picture 7">
            <a:extLst>
              <a:ext uri="{FF2B5EF4-FFF2-40B4-BE49-F238E27FC236}">
                <a16:creationId xmlns:a16="http://schemas.microsoft.com/office/drawing/2014/main" id="{AB4D5C85-A538-29AA-BA50-155EB5638259}"/>
              </a:ext>
            </a:extLst>
          </p:cNvPr>
          <p:cNvPicPr>
            <a:picLocks noChangeAspect="1"/>
          </p:cNvPicPr>
          <p:nvPr/>
        </p:nvPicPr>
        <p:blipFill>
          <a:blip r:embed="rId2"/>
          <a:stretch>
            <a:fillRect/>
          </a:stretch>
        </p:blipFill>
        <p:spPr>
          <a:xfrm>
            <a:off x="2507754" y="1074061"/>
            <a:ext cx="1082141" cy="2192677"/>
          </a:xfrm>
          <a:prstGeom prst="rect">
            <a:avLst/>
          </a:prstGeom>
        </p:spPr>
      </p:pic>
      <p:pic>
        <p:nvPicPr>
          <p:cNvPr id="10" name="Picture 9">
            <a:extLst>
              <a:ext uri="{FF2B5EF4-FFF2-40B4-BE49-F238E27FC236}">
                <a16:creationId xmlns:a16="http://schemas.microsoft.com/office/drawing/2014/main" id="{586DC82B-F14A-3FBB-2F9E-C26780938B35}"/>
              </a:ext>
            </a:extLst>
          </p:cNvPr>
          <p:cNvPicPr>
            <a:picLocks noChangeAspect="1"/>
          </p:cNvPicPr>
          <p:nvPr/>
        </p:nvPicPr>
        <p:blipFill>
          <a:blip r:embed="rId3"/>
          <a:stretch>
            <a:fillRect/>
          </a:stretch>
        </p:blipFill>
        <p:spPr>
          <a:xfrm>
            <a:off x="6316106" y="1186335"/>
            <a:ext cx="1233357" cy="2594563"/>
          </a:xfrm>
          <a:prstGeom prst="rect">
            <a:avLst/>
          </a:prstGeom>
        </p:spPr>
      </p:pic>
      <p:pic>
        <p:nvPicPr>
          <p:cNvPr id="12" name="Picture 11">
            <a:extLst>
              <a:ext uri="{FF2B5EF4-FFF2-40B4-BE49-F238E27FC236}">
                <a16:creationId xmlns:a16="http://schemas.microsoft.com/office/drawing/2014/main" id="{96C5D998-02F5-3D9D-80E0-C9A367A00324}"/>
              </a:ext>
            </a:extLst>
          </p:cNvPr>
          <p:cNvPicPr>
            <a:picLocks noChangeAspect="1"/>
          </p:cNvPicPr>
          <p:nvPr/>
        </p:nvPicPr>
        <p:blipFill>
          <a:blip r:embed="rId4"/>
          <a:stretch>
            <a:fillRect/>
          </a:stretch>
        </p:blipFill>
        <p:spPr>
          <a:xfrm>
            <a:off x="7652322" y="1186335"/>
            <a:ext cx="1250347" cy="2594564"/>
          </a:xfrm>
          <a:prstGeom prst="rect">
            <a:avLst/>
          </a:prstGeom>
        </p:spPr>
      </p:pic>
      <p:sp>
        <p:nvSpPr>
          <p:cNvPr id="13" name="Rectangle 12">
            <a:extLst>
              <a:ext uri="{FF2B5EF4-FFF2-40B4-BE49-F238E27FC236}">
                <a16:creationId xmlns:a16="http://schemas.microsoft.com/office/drawing/2014/main" id="{8B908A22-DC45-B7D3-0088-B55391D8D007}"/>
              </a:ext>
            </a:extLst>
          </p:cNvPr>
          <p:cNvSpPr/>
          <p:nvPr/>
        </p:nvSpPr>
        <p:spPr>
          <a:xfrm>
            <a:off x="6414331" y="1433222"/>
            <a:ext cx="381000" cy="228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9B57CFB-E6CF-ECBE-00BD-89AE8EB2880E}"/>
              </a:ext>
            </a:extLst>
          </p:cNvPr>
          <p:cNvSpPr/>
          <p:nvPr/>
        </p:nvSpPr>
        <p:spPr>
          <a:xfrm>
            <a:off x="6551784" y="3376322"/>
            <a:ext cx="762000" cy="228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EBC515E4-0590-629E-1DD5-C47E4CCFFF4C}"/>
              </a:ext>
            </a:extLst>
          </p:cNvPr>
          <p:cNvCxnSpPr>
            <a:cxnSpLocks/>
          </p:cNvCxnSpPr>
          <p:nvPr/>
        </p:nvCxnSpPr>
        <p:spPr>
          <a:xfrm flipH="1" flipV="1">
            <a:off x="8606079" y="3648493"/>
            <a:ext cx="233121" cy="390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8FA71A4-20A3-58F1-60D4-2B41D04E21C3}"/>
              </a:ext>
            </a:extLst>
          </p:cNvPr>
          <p:cNvSpPr txBox="1"/>
          <p:nvPr/>
        </p:nvSpPr>
        <p:spPr>
          <a:xfrm>
            <a:off x="7302899" y="4038600"/>
            <a:ext cx="2144984" cy="646331"/>
          </a:xfrm>
          <a:prstGeom prst="rect">
            <a:avLst/>
          </a:prstGeom>
          <a:noFill/>
        </p:spPr>
        <p:txBody>
          <a:bodyPr wrap="square" rtlCol="0">
            <a:spAutoFit/>
          </a:bodyPr>
          <a:lstStyle/>
          <a:p>
            <a:r>
              <a:rPr lang="en-US" dirty="0"/>
              <a:t>Downloaded Images saved in gallery</a:t>
            </a:r>
          </a:p>
        </p:txBody>
      </p:sp>
      <p:pic>
        <p:nvPicPr>
          <p:cNvPr id="7" name="Picture 6">
            <a:extLst>
              <a:ext uri="{FF2B5EF4-FFF2-40B4-BE49-F238E27FC236}">
                <a16:creationId xmlns:a16="http://schemas.microsoft.com/office/drawing/2014/main" id="{72FAB828-A6DF-5EF5-38EC-1C420FF668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4926" y="3692313"/>
            <a:ext cx="1295400" cy="2403687"/>
          </a:xfrm>
          <a:prstGeom prst="rect">
            <a:avLst/>
          </a:prstGeom>
        </p:spPr>
      </p:pic>
      <p:sp>
        <p:nvSpPr>
          <p:cNvPr id="9" name="TextBox 8">
            <a:extLst>
              <a:ext uri="{FF2B5EF4-FFF2-40B4-BE49-F238E27FC236}">
                <a16:creationId xmlns:a16="http://schemas.microsoft.com/office/drawing/2014/main" id="{8128A917-2AEC-4D35-9CC5-41B255D7E197}"/>
              </a:ext>
            </a:extLst>
          </p:cNvPr>
          <p:cNvSpPr txBox="1"/>
          <p:nvPr/>
        </p:nvSpPr>
        <p:spPr>
          <a:xfrm>
            <a:off x="2133600" y="4141907"/>
            <a:ext cx="3276600" cy="1477328"/>
          </a:xfrm>
          <a:prstGeom prst="rect">
            <a:avLst/>
          </a:prstGeom>
          <a:noFill/>
        </p:spPr>
        <p:txBody>
          <a:bodyPr wrap="square" rtlCol="0">
            <a:spAutoFit/>
          </a:bodyPr>
          <a:lstStyle/>
          <a:p>
            <a:r>
              <a:rPr lang="en-US" dirty="0"/>
              <a:t>User can filter and get the image list of posts where title=“Person” where it’s most probable that there’s a human detected in the picture</a:t>
            </a:r>
          </a:p>
        </p:txBody>
      </p:sp>
    </p:spTree>
    <p:extLst>
      <p:ext uri="{BB962C8B-B14F-4D97-AF65-F5344CB8AC3E}">
        <p14:creationId xmlns:p14="http://schemas.microsoft.com/office/powerpoint/2010/main" val="2143054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737D1-4200-5C4B-6BC4-436CD6598C6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8565C85-C21B-1179-9DC1-D9A63655E87E}"/>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3. Client System(Android, </a:t>
            </a:r>
            <a:r>
              <a:rPr lang="en-US" altLang="ko-KR" dirty="0">
                <a:solidFill>
                  <a:schemeClr val="tx2"/>
                </a:solidFill>
              </a:rPr>
              <a:t>Java</a:t>
            </a:r>
            <a:r>
              <a:rPr lang="ko-KR" altLang="en-US" dirty="0">
                <a:solidFill>
                  <a:schemeClr val="tx2"/>
                </a:solidFill>
              </a:rPr>
              <a:t>기반</a:t>
            </a:r>
            <a:r>
              <a:rPr lang="en-US" altLang="ko-KR" sz="2000" dirty="0">
                <a:solidFill>
                  <a:schemeClr val="tx2"/>
                </a:solidFill>
              </a:rPr>
              <a:t>, </a:t>
            </a:r>
            <a:r>
              <a:rPr lang="ko-KR" altLang="en-US" sz="2000" dirty="0">
                <a:solidFill>
                  <a:schemeClr val="tx2"/>
                </a:solidFill>
              </a:rPr>
              <a:t>개별 제안</a:t>
            </a:r>
            <a:r>
              <a:rPr lang="en-US" altLang="ko-KR" sz="2000" dirty="0">
                <a:solidFill>
                  <a:schemeClr val="tx2"/>
                </a:solidFill>
              </a:rPr>
              <a:t>)</a:t>
            </a:r>
            <a:endParaRPr kumimoji="1" lang="ko-KR" altLang="en-US" dirty="0"/>
          </a:p>
        </p:txBody>
      </p:sp>
      <p:sp>
        <p:nvSpPr>
          <p:cNvPr id="3" name="내용 개체 틀 2">
            <a:extLst>
              <a:ext uri="{FF2B5EF4-FFF2-40B4-BE49-F238E27FC236}">
                <a16:creationId xmlns:a16="http://schemas.microsoft.com/office/drawing/2014/main" id="{D362DD06-3113-2FFB-135C-AEB635CE68FA}"/>
              </a:ext>
            </a:extLst>
          </p:cNvPr>
          <p:cNvSpPr>
            <a:spLocks noGrp="1"/>
          </p:cNvSpPr>
          <p:nvPr>
            <p:ph sz="half" idx="2"/>
          </p:nvPr>
        </p:nvSpPr>
        <p:spPr>
          <a:xfrm>
            <a:off x="495300" y="1143000"/>
            <a:ext cx="4686300" cy="430887"/>
          </a:xfrm>
        </p:spPr>
        <p:txBody>
          <a:bodyPr/>
          <a:lstStyle/>
          <a:p>
            <a:pPr marL="12065">
              <a:lnSpc>
                <a:spcPct val="100000"/>
              </a:lnSpc>
              <a:spcBef>
                <a:spcPts val="105"/>
              </a:spcBef>
              <a:tabLst>
                <a:tab pos="299720" algn="l"/>
              </a:tabLst>
            </a:pPr>
            <a:r>
              <a:rPr lang="en-US" altLang="ko-KR" sz="1400" spc="-5" dirty="0">
                <a:solidFill>
                  <a:srgbClr val="558ED5"/>
                </a:solidFill>
                <a:latin typeface="+mn-ea"/>
                <a:cs typeface="Malgun Gothic"/>
              </a:rPr>
              <a:t>3.4. Download Person-Detected Images Only (</a:t>
            </a:r>
            <a:r>
              <a:rPr lang="ko-KR" altLang="en-US" sz="1400" spc="-5" dirty="0">
                <a:solidFill>
                  <a:srgbClr val="558ED5"/>
                </a:solidFill>
                <a:latin typeface="+mn-ea"/>
                <a:cs typeface="Malgun Gothic"/>
              </a:rPr>
              <a:t>추가 기능</a:t>
            </a:r>
            <a:r>
              <a:rPr lang="en-US" altLang="ko-KR" sz="1400" spc="-5" dirty="0">
                <a:solidFill>
                  <a:srgbClr val="558ED5"/>
                </a:solidFill>
                <a:latin typeface="+mn-ea"/>
                <a:cs typeface="Malgun Gothic"/>
              </a:rPr>
              <a:t>)</a:t>
            </a:r>
            <a:endParaRPr kumimoji="1" lang="ko-KR" altLang="en-US" sz="800" dirty="0"/>
          </a:p>
        </p:txBody>
      </p:sp>
      <p:pic>
        <p:nvPicPr>
          <p:cNvPr id="17" name="Content Placeholder 16">
            <a:extLst>
              <a:ext uri="{FF2B5EF4-FFF2-40B4-BE49-F238E27FC236}">
                <a16:creationId xmlns:a16="http://schemas.microsoft.com/office/drawing/2014/main" id="{5040227F-B42D-E2AF-65A5-CD2E7F7DB067}"/>
              </a:ext>
            </a:extLst>
          </p:cNvPr>
          <p:cNvPicPr>
            <a:picLocks noGrp="1" noChangeAspect="1"/>
          </p:cNvPicPr>
          <p:nvPr>
            <p:ph sz="half" idx="3"/>
          </p:nvPr>
        </p:nvPicPr>
        <p:blipFill>
          <a:blip r:embed="rId2">
            <a:extLst>
              <a:ext uri="{28A0092B-C50C-407E-A947-70E740481C1C}">
                <a14:useLocalDpi xmlns:a14="http://schemas.microsoft.com/office/drawing/2010/main" val="0"/>
              </a:ext>
            </a:extLst>
          </a:blip>
          <a:stretch>
            <a:fillRect/>
          </a:stretch>
        </p:blipFill>
        <p:spPr>
          <a:xfrm>
            <a:off x="3255545" y="1577340"/>
            <a:ext cx="2434853" cy="4525962"/>
          </a:xfrm>
        </p:spPr>
      </p:pic>
      <p:pic>
        <p:nvPicPr>
          <p:cNvPr id="19" name="Picture 18">
            <a:extLst>
              <a:ext uri="{FF2B5EF4-FFF2-40B4-BE49-F238E27FC236}">
                <a16:creationId xmlns:a16="http://schemas.microsoft.com/office/drawing/2014/main" id="{02553571-E785-7663-E31F-9669A6F8B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40" y="1547522"/>
            <a:ext cx="1997955" cy="4058883"/>
          </a:xfrm>
          <a:prstGeom prst="rect">
            <a:avLst/>
          </a:prstGeom>
        </p:spPr>
      </p:pic>
      <p:sp>
        <p:nvSpPr>
          <p:cNvPr id="14" name="Rectangle 13">
            <a:extLst>
              <a:ext uri="{FF2B5EF4-FFF2-40B4-BE49-F238E27FC236}">
                <a16:creationId xmlns:a16="http://schemas.microsoft.com/office/drawing/2014/main" id="{DEC2D503-B31A-7DA3-E07A-FE62EE56B13E}"/>
              </a:ext>
            </a:extLst>
          </p:cNvPr>
          <p:cNvSpPr/>
          <p:nvPr/>
        </p:nvSpPr>
        <p:spPr>
          <a:xfrm>
            <a:off x="1676400" y="2133600"/>
            <a:ext cx="762000" cy="152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DC65D2E-2B7D-A501-61C6-C93C6412E507}"/>
              </a:ext>
            </a:extLst>
          </p:cNvPr>
          <p:cNvSpPr/>
          <p:nvPr/>
        </p:nvSpPr>
        <p:spPr>
          <a:xfrm>
            <a:off x="1143000" y="5105400"/>
            <a:ext cx="941583" cy="16328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895B505C-18B3-A47E-56DB-BD6F5FC50C63}"/>
              </a:ext>
            </a:extLst>
          </p:cNvPr>
          <p:cNvCxnSpPr>
            <a:cxnSpLocks/>
          </p:cNvCxnSpPr>
          <p:nvPr/>
        </p:nvCxnSpPr>
        <p:spPr>
          <a:xfrm flipH="1" flipV="1">
            <a:off x="5791200" y="3200400"/>
            <a:ext cx="613147" cy="493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C48C34D-B671-AD01-B7BB-DDBB544E1683}"/>
              </a:ext>
            </a:extLst>
          </p:cNvPr>
          <p:cNvSpPr txBox="1"/>
          <p:nvPr/>
        </p:nvSpPr>
        <p:spPr>
          <a:xfrm>
            <a:off x="5867400" y="3602759"/>
            <a:ext cx="3060301" cy="646331"/>
          </a:xfrm>
          <a:prstGeom prst="rect">
            <a:avLst/>
          </a:prstGeom>
          <a:noFill/>
        </p:spPr>
        <p:txBody>
          <a:bodyPr wrap="square" rtlCol="0">
            <a:spAutoFit/>
          </a:bodyPr>
          <a:lstStyle/>
          <a:p>
            <a:r>
              <a:rPr lang="en-US" dirty="0"/>
              <a:t>Only person-detected images are downloaded</a:t>
            </a:r>
          </a:p>
        </p:txBody>
      </p:sp>
    </p:spTree>
    <p:extLst>
      <p:ext uri="{BB962C8B-B14F-4D97-AF65-F5344CB8AC3E}">
        <p14:creationId xmlns:p14="http://schemas.microsoft.com/office/powerpoint/2010/main" val="3171138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6232A-58D9-EFAF-E142-261AA29A4B29}"/>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11783AD-4A19-F75E-4B88-637986810F13}"/>
              </a:ext>
            </a:extLst>
          </p:cNvPr>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a:extLst>
              <a:ext uri="{FF2B5EF4-FFF2-40B4-BE49-F238E27FC236}">
                <a16:creationId xmlns:a16="http://schemas.microsoft.com/office/drawing/2014/main" id="{44824326-EE27-709E-7158-5943D15D3EE2}"/>
              </a:ext>
            </a:extLst>
          </p:cNvPr>
          <p:cNvSpPr txBox="1">
            <a:spLocks noGrp="1"/>
          </p:cNvSpPr>
          <p:nvPr>
            <p:ph type="title"/>
          </p:nvPr>
        </p:nvSpPr>
        <p:spPr>
          <a:xfrm>
            <a:off x="574040" y="609888"/>
            <a:ext cx="7807960" cy="321242"/>
          </a:xfrm>
          <a:prstGeom prst="rect">
            <a:avLst/>
          </a:prstGeom>
        </p:spPr>
        <p:txBody>
          <a:bodyPr vert="horz" wrap="square" lIns="0" tIns="13335" rIns="0" bIns="0" rtlCol="0">
            <a:spAutoFit/>
          </a:bodyPr>
          <a:lstStyle/>
          <a:p>
            <a:pPr marL="12700">
              <a:spcBef>
                <a:spcPts val="105"/>
              </a:spcBef>
            </a:pPr>
            <a:r>
              <a:rPr lang="ko-KR" altLang="en-US" sz="2000" dirty="0"/>
              <a:t>기능</a:t>
            </a:r>
            <a:endParaRPr i="1" dirty="0">
              <a:solidFill>
                <a:srgbClr val="FF0000"/>
              </a:solidFill>
            </a:endParaRPr>
          </a:p>
        </p:txBody>
      </p:sp>
      <p:sp>
        <p:nvSpPr>
          <p:cNvPr id="4" name="object 4">
            <a:extLst>
              <a:ext uri="{FF2B5EF4-FFF2-40B4-BE49-F238E27FC236}">
                <a16:creationId xmlns:a16="http://schemas.microsoft.com/office/drawing/2014/main" id="{46978BE5-D396-F4A7-D20D-3C95B28B1E8A}"/>
              </a:ext>
            </a:extLst>
          </p:cNvPr>
          <p:cNvSpPr txBox="1"/>
          <p:nvPr/>
        </p:nvSpPr>
        <p:spPr>
          <a:xfrm>
            <a:off x="0" y="1124817"/>
            <a:ext cx="9829800" cy="5386731"/>
          </a:xfrm>
          <a:prstGeom prst="rect">
            <a:avLst/>
          </a:prstGeom>
        </p:spPr>
        <p:txBody>
          <a:bodyPr vert="horz" wrap="square" lIns="0" tIns="13335" rIns="0" bIns="0" rtlCol="0">
            <a:spAutoFit/>
          </a:bodyPr>
          <a:lstStyle/>
          <a:p>
            <a:pPr marL="926465" lvl="1" indent="-457200">
              <a:spcBef>
                <a:spcPts val="105"/>
              </a:spcBef>
              <a:buFont typeface="+mj-lt"/>
              <a:buAutoNum type="arabicPeriod"/>
              <a:tabLst>
                <a:tab pos="299720" algn="l"/>
              </a:tabLst>
            </a:pPr>
            <a:r>
              <a:rPr lang="en-US" sz="2000" dirty="0">
                <a:latin typeface="+mn-ea"/>
                <a:cs typeface="Malgun Gothic"/>
              </a:rPr>
              <a:t>Early Detection of Suspicious Entity/Danger</a:t>
            </a:r>
          </a:p>
          <a:p>
            <a:pPr marL="1383665" lvl="2" indent="-457200">
              <a:spcBef>
                <a:spcPts val="105"/>
              </a:spcBef>
              <a:buFont typeface="Arial" panose="020B0604020202020204" pitchFamily="34" charset="0"/>
              <a:buChar char="•"/>
              <a:tabLst>
                <a:tab pos="299720" algn="l"/>
              </a:tabLst>
            </a:pPr>
            <a:r>
              <a:rPr lang="en-US" sz="2000" dirty="0">
                <a:latin typeface="+mn-ea"/>
                <a:cs typeface="Malgun Gothic"/>
              </a:rPr>
              <a:t>Entities are detected at the </a:t>
            </a:r>
            <a:r>
              <a:rPr lang="en-US" sz="2000" dirty="0" err="1">
                <a:latin typeface="+mn-ea"/>
                <a:cs typeface="Malgun Gothic"/>
              </a:rPr>
              <a:t>frontdoor</a:t>
            </a:r>
            <a:r>
              <a:rPr lang="en-US" sz="2000" dirty="0">
                <a:latin typeface="+mn-ea"/>
                <a:cs typeface="Malgun Gothic"/>
              </a:rPr>
              <a:t> automatically using YOLO </a:t>
            </a:r>
          </a:p>
          <a:p>
            <a:pPr marL="926465" lvl="1" indent="-457200">
              <a:spcBef>
                <a:spcPts val="105"/>
              </a:spcBef>
              <a:buFont typeface="+mj-lt"/>
              <a:buAutoNum type="arabicPeriod"/>
              <a:tabLst>
                <a:tab pos="299720" algn="l"/>
              </a:tabLst>
            </a:pPr>
            <a:r>
              <a:rPr lang="en-US" sz="2000" dirty="0">
                <a:latin typeface="+mn-ea"/>
                <a:cs typeface="Malgun Gothic"/>
              </a:rPr>
              <a:t>Automatic Storage of Entity Detection (Downloadable)</a:t>
            </a:r>
          </a:p>
          <a:p>
            <a:pPr marL="1383665" lvl="2" indent="-457200">
              <a:spcBef>
                <a:spcPts val="105"/>
              </a:spcBef>
              <a:buFont typeface="Arial" panose="020B0604020202020204" pitchFamily="34" charset="0"/>
              <a:buChar char="•"/>
              <a:tabLst>
                <a:tab pos="299720" algn="l"/>
              </a:tabLst>
            </a:pPr>
            <a:r>
              <a:rPr lang="en-US" sz="2000" dirty="0">
                <a:latin typeface="+mn-ea"/>
                <a:cs typeface="Malgun Gothic"/>
              </a:rPr>
              <a:t>All entity detection will be saved as an image</a:t>
            </a:r>
          </a:p>
          <a:p>
            <a:pPr marL="1383665" lvl="2" indent="-457200">
              <a:spcBef>
                <a:spcPts val="105"/>
              </a:spcBef>
              <a:buFont typeface="Arial" panose="020B0604020202020204" pitchFamily="34" charset="0"/>
              <a:buChar char="•"/>
              <a:tabLst>
                <a:tab pos="299720" algn="l"/>
              </a:tabLst>
            </a:pPr>
            <a:r>
              <a:rPr lang="en-US" sz="2000" dirty="0">
                <a:latin typeface="+mn-ea"/>
                <a:cs typeface="Malgun Gothic"/>
              </a:rPr>
              <a:t>All images are automatically kept into the server and can be seen in the website as a post (Django Server) and can be seen as raw images in the Android App </a:t>
            </a:r>
          </a:p>
          <a:p>
            <a:pPr marL="1383665" lvl="2" indent="-457200">
              <a:spcBef>
                <a:spcPts val="105"/>
              </a:spcBef>
              <a:buFont typeface="Arial" panose="020B0604020202020204" pitchFamily="34" charset="0"/>
              <a:buChar char="•"/>
              <a:tabLst>
                <a:tab pos="299720" algn="l"/>
              </a:tabLst>
            </a:pPr>
            <a:r>
              <a:rPr lang="en-US" sz="2000" dirty="0">
                <a:latin typeface="+mn-ea"/>
                <a:cs typeface="Malgun Gothic"/>
              </a:rPr>
              <a:t>User can download all of the entity-detected images  </a:t>
            </a:r>
          </a:p>
          <a:p>
            <a:pPr marL="926465" lvl="1" indent="-457200">
              <a:spcBef>
                <a:spcPts val="105"/>
              </a:spcBef>
              <a:buFont typeface="+mj-lt"/>
              <a:buAutoNum type="arabicPeriod"/>
              <a:tabLst>
                <a:tab pos="299720" algn="l"/>
              </a:tabLst>
            </a:pPr>
            <a:r>
              <a:rPr lang="en-US" sz="2000" dirty="0">
                <a:latin typeface="+mn-ea"/>
                <a:cs typeface="Malgun Gothic"/>
              </a:rPr>
              <a:t>Human Detection Filter</a:t>
            </a:r>
          </a:p>
          <a:p>
            <a:pPr marL="1383665" lvl="2" indent="-457200">
              <a:spcBef>
                <a:spcPts val="105"/>
              </a:spcBef>
              <a:buFont typeface="Arial" panose="020B0604020202020204" pitchFamily="34" charset="0"/>
              <a:buChar char="•"/>
              <a:tabLst>
                <a:tab pos="299720" algn="l"/>
              </a:tabLst>
            </a:pPr>
            <a:r>
              <a:rPr lang="en-US" sz="2000" dirty="0">
                <a:latin typeface="+mn-ea"/>
                <a:cs typeface="Malgun Gothic"/>
              </a:rPr>
              <a:t>Filter button will filter out non-related posts so that only human-detected posts will be displayed in the page</a:t>
            </a:r>
          </a:p>
          <a:p>
            <a:pPr marL="926465" lvl="1" indent="-457200">
              <a:spcBef>
                <a:spcPts val="105"/>
              </a:spcBef>
              <a:buFont typeface="+mj-lt"/>
              <a:buAutoNum type="arabicPeriod"/>
              <a:tabLst>
                <a:tab pos="299720" algn="l"/>
              </a:tabLst>
            </a:pPr>
            <a:r>
              <a:rPr lang="en-US" sz="2000" dirty="0">
                <a:latin typeface="+mn-ea"/>
                <a:cs typeface="Malgun Gothic"/>
              </a:rPr>
              <a:t>Download Human-Detected Posts</a:t>
            </a:r>
          </a:p>
          <a:p>
            <a:pPr marL="1383665" lvl="2" indent="-457200">
              <a:spcBef>
                <a:spcPts val="105"/>
              </a:spcBef>
              <a:buFont typeface="Arial" panose="020B0604020202020204" pitchFamily="34" charset="0"/>
              <a:buChar char="•"/>
              <a:tabLst>
                <a:tab pos="299720" algn="l"/>
              </a:tabLst>
            </a:pPr>
            <a:r>
              <a:rPr lang="en-US" sz="2000" dirty="0">
                <a:latin typeface="+mn-ea"/>
                <a:cs typeface="Malgun Gothic"/>
              </a:rPr>
              <a:t>User can download the posts titled as “Person” which are images with high probability that there’s a person in it</a:t>
            </a:r>
          </a:p>
          <a:p>
            <a:pPr marL="1383665" lvl="2" indent="-457200">
              <a:spcBef>
                <a:spcPts val="105"/>
              </a:spcBef>
              <a:buFont typeface="Arial" panose="020B0604020202020204" pitchFamily="34" charset="0"/>
              <a:buChar char="•"/>
              <a:tabLst>
                <a:tab pos="299720" algn="l"/>
              </a:tabLst>
            </a:pPr>
            <a:r>
              <a:rPr lang="en-US" sz="2000" dirty="0">
                <a:latin typeface="+mn-ea"/>
                <a:cs typeface="Malgun Gothic"/>
              </a:rPr>
              <a:t>User can then go through the pictures more thoroughly to confirm if there’s any danger</a:t>
            </a:r>
          </a:p>
          <a:p>
            <a:pPr marL="926465" lvl="1" indent="-457200">
              <a:spcBef>
                <a:spcPts val="105"/>
              </a:spcBef>
              <a:buFont typeface="+mj-lt"/>
              <a:buAutoNum type="arabicPeriod"/>
              <a:tabLst>
                <a:tab pos="299720" algn="l"/>
              </a:tabLst>
            </a:pPr>
            <a:endParaRPr sz="2000" dirty="0">
              <a:latin typeface="+mn-ea"/>
              <a:cs typeface="Malgun Gothic"/>
            </a:endParaRPr>
          </a:p>
        </p:txBody>
      </p:sp>
    </p:spTree>
    <p:extLst>
      <p:ext uri="{BB962C8B-B14F-4D97-AF65-F5344CB8AC3E}">
        <p14:creationId xmlns:p14="http://schemas.microsoft.com/office/powerpoint/2010/main" val="210961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3845560" cy="321242"/>
          </a:xfrm>
          <a:prstGeom prst="rect">
            <a:avLst/>
          </a:prstGeom>
        </p:spPr>
        <p:txBody>
          <a:bodyPr vert="horz" wrap="square" lIns="0" tIns="13335" rIns="0" bIns="0" rtlCol="0">
            <a:spAutoFit/>
          </a:bodyPr>
          <a:lstStyle/>
          <a:p>
            <a:pPr marL="12700">
              <a:spcBef>
                <a:spcPts val="105"/>
              </a:spcBef>
            </a:pPr>
            <a:r>
              <a:rPr lang="ko-KR" altLang="en-US" sz="2000" dirty="0"/>
              <a:t>사용자 시나리오</a:t>
            </a:r>
            <a:r>
              <a:rPr lang="en-US" altLang="ko-KR" sz="2000" dirty="0"/>
              <a:t>(Ui </a:t>
            </a:r>
            <a:r>
              <a:rPr lang="ko-KR" altLang="en-US" sz="2000" dirty="0"/>
              <a:t>구성</a:t>
            </a:r>
            <a:r>
              <a:rPr lang="en-US" altLang="ko-KR" sz="2000" dirty="0"/>
              <a:t>)</a:t>
            </a:r>
            <a:endParaRPr dirty="0"/>
          </a:p>
        </p:txBody>
      </p:sp>
      <p:pic>
        <p:nvPicPr>
          <p:cNvPr id="4" name="Picture 3">
            <a:extLst>
              <a:ext uri="{FF2B5EF4-FFF2-40B4-BE49-F238E27FC236}">
                <a16:creationId xmlns:a16="http://schemas.microsoft.com/office/drawing/2014/main" id="{59CBC512-80F0-66D8-BEEB-053D508A2C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219200"/>
            <a:ext cx="2476500" cy="1857375"/>
          </a:xfrm>
          <a:prstGeom prst="rect">
            <a:avLst/>
          </a:prstGeom>
        </p:spPr>
      </p:pic>
      <p:sp>
        <p:nvSpPr>
          <p:cNvPr id="5" name="TextBox 4">
            <a:extLst>
              <a:ext uri="{FF2B5EF4-FFF2-40B4-BE49-F238E27FC236}">
                <a16:creationId xmlns:a16="http://schemas.microsoft.com/office/drawing/2014/main" id="{7E9E7E29-AD1B-9DB2-FAAB-A699FA88A3F9}"/>
              </a:ext>
            </a:extLst>
          </p:cNvPr>
          <p:cNvSpPr txBox="1"/>
          <p:nvPr/>
        </p:nvSpPr>
        <p:spPr>
          <a:xfrm>
            <a:off x="0" y="3059668"/>
            <a:ext cx="5029200" cy="338554"/>
          </a:xfrm>
          <a:prstGeom prst="rect">
            <a:avLst/>
          </a:prstGeom>
          <a:noFill/>
        </p:spPr>
        <p:txBody>
          <a:bodyPr wrap="square" rtlCol="0">
            <a:spAutoFit/>
          </a:bodyPr>
          <a:lstStyle/>
          <a:p>
            <a:r>
              <a:rPr lang="en-US" sz="1600" dirty="0"/>
              <a:t>Entity detection at </a:t>
            </a:r>
            <a:r>
              <a:rPr lang="en-US" sz="1600" dirty="0" err="1"/>
              <a:t>frontdoor</a:t>
            </a:r>
            <a:endParaRPr lang="en-US" sz="1600" dirty="0"/>
          </a:p>
        </p:txBody>
      </p:sp>
      <p:cxnSp>
        <p:nvCxnSpPr>
          <p:cNvPr id="7" name="Straight Arrow Connector 6">
            <a:extLst>
              <a:ext uri="{FF2B5EF4-FFF2-40B4-BE49-F238E27FC236}">
                <a16:creationId xmlns:a16="http://schemas.microsoft.com/office/drawing/2014/main" id="{4B2C2E5B-1CAA-F721-7317-29CB0E305AAA}"/>
              </a:ext>
            </a:extLst>
          </p:cNvPr>
          <p:cNvCxnSpPr/>
          <p:nvPr/>
        </p:nvCxnSpPr>
        <p:spPr>
          <a:xfrm>
            <a:off x="2914114" y="2147887"/>
            <a:ext cx="12006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BC7A2E4-5DA9-37B4-7793-867E1C10AA3D}"/>
              </a:ext>
            </a:extLst>
          </p:cNvPr>
          <p:cNvPicPr>
            <a:picLocks noChangeAspect="1"/>
          </p:cNvPicPr>
          <p:nvPr/>
        </p:nvPicPr>
        <p:blipFill>
          <a:blip r:embed="rId3"/>
          <a:stretch>
            <a:fillRect/>
          </a:stretch>
        </p:blipFill>
        <p:spPr>
          <a:xfrm>
            <a:off x="4114800" y="838200"/>
            <a:ext cx="1152571" cy="1914296"/>
          </a:xfrm>
          <a:prstGeom prst="rect">
            <a:avLst/>
          </a:prstGeom>
        </p:spPr>
      </p:pic>
      <p:pic>
        <p:nvPicPr>
          <p:cNvPr id="10" name="Picture 9">
            <a:extLst>
              <a:ext uri="{FF2B5EF4-FFF2-40B4-BE49-F238E27FC236}">
                <a16:creationId xmlns:a16="http://schemas.microsoft.com/office/drawing/2014/main" id="{5D33EDEE-B3A7-D1D8-E6A6-CD6692050BCF}"/>
              </a:ext>
            </a:extLst>
          </p:cNvPr>
          <p:cNvPicPr>
            <a:picLocks noChangeAspect="1"/>
          </p:cNvPicPr>
          <p:nvPr/>
        </p:nvPicPr>
        <p:blipFill>
          <a:blip r:embed="rId4"/>
          <a:stretch>
            <a:fillRect/>
          </a:stretch>
        </p:blipFill>
        <p:spPr>
          <a:xfrm>
            <a:off x="5651706" y="1066799"/>
            <a:ext cx="3339887" cy="1458155"/>
          </a:xfrm>
          <a:prstGeom prst="rect">
            <a:avLst/>
          </a:prstGeom>
        </p:spPr>
      </p:pic>
      <p:sp>
        <p:nvSpPr>
          <p:cNvPr id="12" name="TextBox 11">
            <a:extLst>
              <a:ext uri="{FF2B5EF4-FFF2-40B4-BE49-F238E27FC236}">
                <a16:creationId xmlns:a16="http://schemas.microsoft.com/office/drawing/2014/main" id="{ED8D7B9D-F529-F102-2392-A1306A9B311E}"/>
              </a:ext>
            </a:extLst>
          </p:cNvPr>
          <p:cNvSpPr txBox="1"/>
          <p:nvPr/>
        </p:nvSpPr>
        <p:spPr>
          <a:xfrm>
            <a:off x="4057647" y="2691125"/>
            <a:ext cx="5848353" cy="584775"/>
          </a:xfrm>
          <a:prstGeom prst="rect">
            <a:avLst/>
          </a:prstGeom>
          <a:noFill/>
        </p:spPr>
        <p:txBody>
          <a:bodyPr wrap="square" rtlCol="0">
            <a:spAutoFit/>
          </a:bodyPr>
          <a:lstStyle/>
          <a:p>
            <a:r>
              <a:rPr lang="en-US" sz="1600" dirty="0"/>
              <a:t>All entity detection are stored as images in the Django Server. Users can filter posts so that only person-detected will be displayed.</a:t>
            </a:r>
          </a:p>
        </p:txBody>
      </p:sp>
      <p:cxnSp>
        <p:nvCxnSpPr>
          <p:cNvPr id="13" name="Straight Arrow Connector 12">
            <a:extLst>
              <a:ext uri="{FF2B5EF4-FFF2-40B4-BE49-F238E27FC236}">
                <a16:creationId xmlns:a16="http://schemas.microsoft.com/office/drawing/2014/main" id="{93CE965D-6DAB-36B1-5A47-97E956E13D1C}"/>
              </a:ext>
            </a:extLst>
          </p:cNvPr>
          <p:cNvCxnSpPr>
            <a:cxnSpLocks/>
          </p:cNvCxnSpPr>
          <p:nvPr/>
        </p:nvCxnSpPr>
        <p:spPr>
          <a:xfrm>
            <a:off x="6553200" y="3200400"/>
            <a:ext cx="0" cy="332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100CCEDE-D33A-6250-C98F-ECFFB4D5D550}"/>
              </a:ext>
            </a:extLst>
          </p:cNvPr>
          <p:cNvPicPr>
            <a:picLocks noChangeAspect="1"/>
          </p:cNvPicPr>
          <p:nvPr/>
        </p:nvPicPr>
        <p:blipFill>
          <a:blip r:embed="rId5"/>
          <a:stretch>
            <a:fillRect/>
          </a:stretch>
        </p:blipFill>
        <p:spPr>
          <a:xfrm>
            <a:off x="7801798" y="3760315"/>
            <a:ext cx="1003877" cy="2083121"/>
          </a:xfrm>
          <a:prstGeom prst="rect">
            <a:avLst/>
          </a:prstGeom>
        </p:spPr>
      </p:pic>
      <p:sp>
        <p:nvSpPr>
          <p:cNvPr id="18" name="TextBox 17">
            <a:extLst>
              <a:ext uri="{FF2B5EF4-FFF2-40B4-BE49-F238E27FC236}">
                <a16:creationId xmlns:a16="http://schemas.microsoft.com/office/drawing/2014/main" id="{9B5DA138-CE0A-D818-AF41-2A472C0EF4FF}"/>
              </a:ext>
            </a:extLst>
          </p:cNvPr>
          <p:cNvSpPr txBox="1"/>
          <p:nvPr/>
        </p:nvSpPr>
        <p:spPr>
          <a:xfrm>
            <a:off x="4911771" y="5925865"/>
            <a:ext cx="4889452" cy="830997"/>
          </a:xfrm>
          <a:prstGeom prst="rect">
            <a:avLst/>
          </a:prstGeom>
          <a:noFill/>
        </p:spPr>
        <p:txBody>
          <a:bodyPr wrap="square" rtlCol="0">
            <a:spAutoFit/>
          </a:bodyPr>
          <a:lstStyle/>
          <a:p>
            <a:r>
              <a:rPr lang="en-US" sz="1600" dirty="0"/>
              <a:t>Images from Django Server can be synced into the Android App. Users can download the pictures, to help with any </a:t>
            </a:r>
            <a:r>
              <a:rPr lang="en-US" sz="1600" dirty="0" err="1"/>
              <a:t>investication</a:t>
            </a:r>
            <a:r>
              <a:rPr lang="en-US" sz="1600" dirty="0"/>
              <a:t> in case of danger detection.</a:t>
            </a:r>
          </a:p>
        </p:txBody>
      </p:sp>
      <p:pic>
        <p:nvPicPr>
          <p:cNvPr id="6" name="Content Placeholder 16">
            <a:extLst>
              <a:ext uri="{FF2B5EF4-FFF2-40B4-BE49-F238E27FC236}">
                <a16:creationId xmlns:a16="http://schemas.microsoft.com/office/drawing/2014/main" id="{010D24C7-F923-38AA-BA60-15C04D8344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60485" y="3533350"/>
            <a:ext cx="1346424" cy="2502765"/>
          </a:xfrm>
          <a:prstGeom prst="rect">
            <a:avLst/>
          </a:prstGeom>
        </p:spPr>
      </p:pic>
      <p:pic>
        <p:nvPicPr>
          <p:cNvPr id="14" name="Picture 13">
            <a:extLst>
              <a:ext uri="{FF2B5EF4-FFF2-40B4-BE49-F238E27FC236}">
                <a16:creationId xmlns:a16="http://schemas.microsoft.com/office/drawing/2014/main" id="{E3C17619-EA20-728F-AFFF-6E6EB4F2AB16}"/>
              </a:ext>
            </a:extLst>
          </p:cNvPr>
          <p:cNvPicPr>
            <a:picLocks noChangeAspect="1"/>
          </p:cNvPicPr>
          <p:nvPr/>
        </p:nvPicPr>
        <p:blipFill>
          <a:blip r:embed="rId7"/>
          <a:stretch>
            <a:fillRect/>
          </a:stretch>
        </p:blipFill>
        <p:spPr>
          <a:xfrm>
            <a:off x="6704025" y="3714311"/>
            <a:ext cx="1065116" cy="2147887"/>
          </a:xfrm>
          <a:prstGeom prst="rect">
            <a:avLst/>
          </a:prstGeom>
        </p:spPr>
      </p:pic>
      <p:pic>
        <p:nvPicPr>
          <p:cNvPr id="20" name="Picture 19">
            <a:extLst>
              <a:ext uri="{FF2B5EF4-FFF2-40B4-BE49-F238E27FC236}">
                <a16:creationId xmlns:a16="http://schemas.microsoft.com/office/drawing/2014/main" id="{5B129EDC-C2CA-7F22-DE37-4D794F6BC464}"/>
              </a:ext>
            </a:extLst>
          </p:cNvPr>
          <p:cNvPicPr>
            <a:picLocks noChangeAspect="1"/>
          </p:cNvPicPr>
          <p:nvPr/>
        </p:nvPicPr>
        <p:blipFill>
          <a:blip r:embed="rId8"/>
          <a:stretch>
            <a:fillRect/>
          </a:stretch>
        </p:blipFill>
        <p:spPr>
          <a:xfrm>
            <a:off x="5170365" y="3652106"/>
            <a:ext cx="1098102" cy="2307930"/>
          </a:xfrm>
          <a:prstGeom prst="rect">
            <a:avLst/>
          </a:prstGeom>
        </p:spPr>
      </p:pic>
      <p:sp>
        <p:nvSpPr>
          <p:cNvPr id="21" name="Rectangle 20">
            <a:extLst>
              <a:ext uri="{FF2B5EF4-FFF2-40B4-BE49-F238E27FC236}">
                <a16:creationId xmlns:a16="http://schemas.microsoft.com/office/drawing/2014/main" id="{988FF987-9F5D-BC95-FBB2-06B087C8842C}"/>
              </a:ext>
            </a:extLst>
          </p:cNvPr>
          <p:cNvSpPr/>
          <p:nvPr/>
        </p:nvSpPr>
        <p:spPr>
          <a:xfrm>
            <a:off x="5769999" y="3841074"/>
            <a:ext cx="381000" cy="76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0024FA6-D05D-2BB8-8C3F-AD4AC6BA2044}"/>
              </a:ext>
            </a:extLst>
          </p:cNvPr>
          <p:cNvSpPr/>
          <p:nvPr/>
        </p:nvSpPr>
        <p:spPr>
          <a:xfrm>
            <a:off x="5582628" y="5642996"/>
            <a:ext cx="304800" cy="762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8A677CA-891C-86E2-D769-7084D669E80E}"/>
              </a:ext>
            </a:extLst>
          </p:cNvPr>
          <p:cNvSpPr/>
          <p:nvPr/>
        </p:nvSpPr>
        <p:spPr>
          <a:xfrm>
            <a:off x="6781800" y="3869220"/>
            <a:ext cx="457200" cy="15056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2B16444-948C-B2E4-42F7-25B8D7CFEB84}"/>
              </a:ext>
            </a:extLst>
          </p:cNvPr>
          <p:cNvSpPr/>
          <p:nvPr/>
        </p:nvSpPr>
        <p:spPr>
          <a:xfrm>
            <a:off x="7010400" y="5549038"/>
            <a:ext cx="533400" cy="1143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0BD8E292-DD78-BDEB-43BA-5C6F3E71D0AD}"/>
              </a:ext>
            </a:extLst>
          </p:cNvPr>
          <p:cNvCxnSpPr>
            <a:cxnSpLocks/>
          </p:cNvCxnSpPr>
          <p:nvPr/>
        </p:nvCxnSpPr>
        <p:spPr>
          <a:xfrm flipH="1">
            <a:off x="4524377" y="4648200"/>
            <a:ext cx="5048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3BAB634C-0E9C-57FD-0183-2FE7677BC00B}"/>
              </a:ext>
            </a:extLst>
          </p:cNvPr>
          <p:cNvPicPr>
            <a:picLocks noChangeAspect="1"/>
          </p:cNvPicPr>
          <p:nvPr/>
        </p:nvPicPr>
        <p:blipFill>
          <a:blip r:embed="rId9"/>
          <a:stretch>
            <a:fillRect/>
          </a:stretch>
        </p:blipFill>
        <p:spPr>
          <a:xfrm>
            <a:off x="164853" y="3524046"/>
            <a:ext cx="1265659" cy="2564050"/>
          </a:xfrm>
          <a:prstGeom prst="rect">
            <a:avLst/>
          </a:prstGeom>
        </p:spPr>
      </p:pic>
      <p:sp>
        <p:nvSpPr>
          <p:cNvPr id="30" name="Rectangle 29">
            <a:extLst>
              <a:ext uri="{FF2B5EF4-FFF2-40B4-BE49-F238E27FC236}">
                <a16:creationId xmlns:a16="http://schemas.microsoft.com/office/drawing/2014/main" id="{7BE9447E-09AD-268B-F3BB-C253689E4348}"/>
              </a:ext>
            </a:extLst>
          </p:cNvPr>
          <p:cNvSpPr/>
          <p:nvPr/>
        </p:nvSpPr>
        <p:spPr>
          <a:xfrm>
            <a:off x="228600" y="3877385"/>
            <a:ext cx="609600" cy="142398"/>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56ECC109-9A24-5959-A130-F472067AEBC4}"/>
              </a:ext>
            </a:extLst>
          </p:cNvPr>
          <p:cNvPicPr>
            <a:picLocks noChangeAspect="1"/>
          </p:cNvPicPr>
          <p:nvPr/>
        </p:nvPicPr>
        <p:blipFill>
          <a:blip r:embed="rId10"/>
          <a:stretch>
            <a:fillRect/>
          </a:stretch>
        </p:blipFill>
        <p:spPr>
          <a:xfrm>
            <a:off x="1658517" y="3512780"/>
            <a:ext cx="1251144" cy="2616353"/>
          </a:xfrm>
          <a:prstGeom prst="rect">
            <a:avLst/>
          </a:prstGeom>
        </p:spPr>
      </p:pic>
      <p:sp>
        <p:nvSpPr>
          <p:cNvPr id="34" name="Rectangle 33">
            <a:extLst>
              <a:ext uri="{FF2B5EF4-FFF2-40B4-BE49-F238E27FC236}">
                <a16:creationId xmlns:a16="http://schemas.microsoft.com/office/drawing/2014/main" id="{3020F27F-12BC-4851-8545-B749C4B55B5B}"/>
              </a:ext>
            </a:extLst>
          </p:cNvPr>
          <p:cNvSpPr/>
          <p:nvPr/>
        </p:nvSpPr>
        <p:spPr>
          <a:xfrm>
            <a:off x="2297029" y="3869220"/>
            <a:ext cx="506893" cy="1422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0733AD3-F1D3-0F2B-4B79-34108431E205}"/>
              </a:ext>
            </a:extLst>
          </p:cNvPr>
          <p:cNvSpPr/>
          <p:nvPr/>
        </p:nvSpPr>
        <p:spPr>
          <a:xfrm>
            <a:off x="1981200" y="5719196"/>
            <a:ext cx="643727" cy="14228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7E31956-B6C2-1037-11CF-1453482BA6F2}"/>
              </a:ext>
            </a:extLst>
          </p:cNvPr>
          <p:cNvSpPr/>
          <p:nvPr/>
        </p:nvSpPr>
        <p:spPr>
          <a:xfrm>
            <a:off x="5029200" y="3533350"/>
            <a:ext cx="3962383" cy="242668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9F0759A-6FD6-072D-11FD-29579090151C}"/>
              </a:ext>
            </a:extLst>
          </p:cNvPr>
          <p:cNvSpPr/>
          <p:nvPr/>
        </p:nvSpPr>
        <p:spPr>
          <a:xfrm>
            <a:off x="104777" y="3448449"/>
            <a:ext cx="4371436" cy="279965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0DEBBCA9-95C6-76DA-E180-D90BC8F51C21}"/>
              </a:ext>
            </a:extLst>
          </p:cNvPr>
          <p:cNvCxnSpPr/>
          <p:nvPr/>
        </p:nvCxnSpPr>
        <p:spPr>
          <a:xfrm>
            <a:off x="3886200" y="4572000"/>
            <a:ext cx="304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E9F8EFD-3B45-B46D-19A8-64313910D367}"/>
              </a:ext>
            </a:extLst>
          </p:cNvPr>
          <p:cNvCxnSpPr/>
          <p:nvPr/>
        </p:nvCxnSpPr>
        <p:spPr>
          <a:xfrm>
            <a:off x="3886200" y="5257800"/>
            <a:ext cx="304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7DE3A33-24D0-BF46-EF56-892B0AAAFF00}"/>
              </a:ext>
            </a:extLst>
          </p:cNvPr>
          <p:cNvCxnSpPr/>
          <p:nvPr/>
        </p:nvCxnSpPr>
        <p:spPr>
          <a:xfrm>
            <a:off x="3276600" y="5249333"/>
            <a:ext cx="304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FC25BFE-FFC9-7299-E4FB-DDFB94835C43}"/>
              </a:ext>
            </a:extLst>
          </p:cNvPr>
          <p:cNvCxnSpPr/>
          <p:nvPr/>
        </p:nvCxnSpPr>
        <p:spPr>
          <a:xfrm>
            <a:off x="3276600" y="4555067"/>
            <a:ext cx="304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761179D-BB3D-AC92-ADB3-E5BD5D22E119}"/>
              </a:ext>
            </a:extLst>
          </p:cNvPr>
          <p:cNvCxnSpPr/>
          <p:nvPr/>
        </p:nvCxnSpPr>
        <p:spPr>
          <a:xfrm>
            <a:off x="3352800" y="5960034"/>
            <a:ext cx="304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E672C1-95F0-7B09-D42C-5C0819435764}"/>
              </a:ext>
            </a:extLst>
          </p:cNvPr>
          <p:cNvCxnSpPr/>
          <p:nvPr/>
        </p:nvCxnSpPr>
        <p:spPr>
          <a:xfrm>
            <a:off x="3886200" y="5960034"/>
            <a:ext cx="304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5613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08869-C553-CC20-CCE5-B494A1E442B7}"/>
              </a:ext>
            </a:extLst>
          </p:cNvPr>
          <p:cNvSpPr>
            <a:spLocks noGrp="1"/>
          </p:cNvSpPr>
          <p:nvPr>
            <p:ph type="title"/>
          </p:nvPr>
        </p:nvSpPr>
        <p:spPr>
          <a:xfrm>
            <a:off x="574040" y="609888"/>
            <a:ext cx="8757919" cy="307777"/>
          </a:xfrm>
        </p:spPr>
        <p:txBody>
          <a:bodyPr/>
          <a:lstStyle/>
          <a:p>
            <a:r>
              <a:rPr lang="ko-KR" altLang="en-US" dirty="0"/>
              <a:t>데모 동영상</a:t>
            </a:r>
            <a:endParaRPr lang="en-US" dirty="0"/>
          </a:p>
        </p:txBody>
      </p:sp>
      <p:sp>
        <p:nvSpPr>
          <p:cNvPr id="10" name="TextBox 9">
            <a:extLst>
              <a:ext uri="{FF2B5EF4-FFF2-40B4-BE49-F238E27FC236}">
                <a16:creationId xmlns:a16="http://schemas.microsoft.com/office/drawing/2014/main" id="{CB4BFAFA-54F8-E458-E85E-7526BA12C609}"/>
              </a:ext>
            </a:extLst>
          </p:cNvPr>
          <p:cNvSpPr txBox="1"/>
          <p:nvPr/>
        </p:nvSpPr>
        <p:spPr>
          <a:xfrm>
            <a:off x="574040" y="1371600"/>
            <a:ext cx="9027160" cy="646331"/>
          </a:xfrm>
          <a:prstGeom prst="rect">
            <a:avLst/>
          </a:prstGeom>
          <a:noFill/>
        </p:spPr>
        <p:txBody>
          <a:bodyPr wrap="square" rtlCol="0">
            <a:spAutoFit/>
          </a:bodyPr>
          <a:lstStyle/>
          <a:p>
            <a:r>
              <a:rPr lang="en-US" dirty="0" err="1"/>
              <a:t>Frontdoor</a:t>
            </a:r>
            <a:r>
              <a:rPr lang="en-US" dirty="0"/>
              <a:t> Detection Project Demonstration &amp; Voice-over Explanation: </a:t>
            </a:r>
            <a:br>
              <a:rPr lang="en-US" dirty="0"/>
            </a:br>
            <a:r>
              <a:rPr lang="en-US" dirty="0">
                <a:hlinkClick r:id="rId2"/>
              </a:rPr>
              <a:t>https://drive.google.com/file/d/1Kpv7lLraATzH_opSUeLtGhuq4YtDl_hx/view?usp=sharing</a:t>
            </a:r>
            <a:r>
              <a:rPr lang="en-US" dirty="0"/>
              <a:t> </a:t>
            </a:r>
          </a:p>
        </p:txBody>
      </p:sp>
    </p:spTree>
    <p:extLst>
      <p:ext uri="{BB962C8B-B14F-4D97-AF65-F5344CB8AC3E}">
        <p14:creationId xmlns:p14="http://schemas.microsoft.com/office/powerpoint/2010/main" val="2045853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2550160" cy="321242"/>
          </a:xfrm>
          <a:prstGeom prst="rect">
            <a:avLst/>
          </a:prstGeom>
        </p:spPr>
        <p:txBody>
          <a:bodyPr vert="horz" wrap="square" lIns="0" tIns="13335" rIns="0" bIns="0" rtlCol="0">
            <a:spAutoFit/>
          </a:bodyPr>
          <a:lstStyle/>
          <a:p>
            <a:pPr marL="12700">
              <a:lnSpc>
                <a:spcPct val="100000"/>
              </a:lnSpc>
              <a:spcBef>
                <a:spcPts val="105"/>
              </a:spcBef>
            </a:pPr>
            <a:r>
              <a:rPr lang="ko-KR" altLang="en-US" dirty="0">
                <a:latin typeface="Times New Roman"/>
                <a:cs typeface="Times New Roman"/>
              </a:rPr>
              <a:t>기대효과 및 결론</a:t>
            </a:r>
            <a:endParaRPr dirty="0"/>
          </a:p>
        </p:txBody>
      </p:sp>
      <p:sp>
        <p:nvSpPr>
          <p:cNvPr id="4" name="object 4"/>
          <p:cNvSpPr txBox="1"/>
          <p:nvPr/>
        </p:nvSpPr>
        <p:spPr>
          <a:xfrm>
            <a:off x="574040" y="1124817"/>
            <a:ext cx="8950960" cy="3783728"/>
          </a:xfrm>
          <a:prstGeom prst="rect">
            <a:avLst/>
          </a:prstGeom>
        </p:spPr>
        <p:txBody>
          <a:bodyPr vert="horz" wrap="square" lIns="0" tIns="13335" rIns="0" bIns="0" rtlCol="0">
            <a:spAutoFit/>
          </a:bodyPr>
          <a:lstStyle/>
          <a:p>
            <a:pPr marL="354965" indent="-342900">
              <a:lnSpc>
                <a:spcPct val="100000"/>
              </a:lnSpc>
              <a:spcBef>
                <a:spcPts val="105"/>
              </a:spcBef>
              <a:buFont typeface="Arial" panose="020B0604020202020204" pitchFamily="34" charset="0"/>
              <a:buChar char="•"/>
              <a:tabLst>
                <a:tab pos="299720" algn="l"/>
              </a:tabLst>
            </a:pPr>
            <a:r>
              <a:rPr lang="en-US" sz="2000" spc="-5" dirty="0">
                <a:latin typeface="+mn-ea"/>
                <a:cs typeface="Malgun Gothic"/>
              </a:rPr>
              <a:t>Increased User Safety and Convenience</a:t>
            </a:r>
          </a:p>
          <a:p>
            <a:pPr marL="812165" lvl="1" indent="-342900">
              <a:spcBef>
                <a:spcPts val="105"/>
              </a:spcBef>
              <a:buFont typeface="Arial" panose="020B0604020202020204" pitchFamily="34" charset="0"/>
              <a:buChar char="•"/>
              <a:tabLst>
                <a:tab pos="299720" algn="l"/>
              </a:tabLst>
            </a:pPr>
            <a:r>
              <a:rPr lang="en-US" sz="2000" spc="-5" dirty="0">
                <a:latin typeface="+mn-ea"/>
                <a:cs typeface="Malgun Gothic"/>
              </a:rPr>
              <a:t>With this project safety system applied on houses, user’s safety can be guaranteed and this would help in increasing user’s confidence and convenience towards their home and its safety</a:t>
            </a:r>
          </a:p>
          <a:p>
            <a:pPr marL="354965" indent="-342900">
              <a:lnSpc>
                <a:spcPct val="100000"/>
              </a:lnSpc>
              <a:spcBef>
                <a:spcPts val="105"/>
              </a:spcBef>
              <a:buFont typeface="Arial" panose="020B0604020202020204" pitchFamily="34" charset="0"/>
              <a:buChar char="•"/>
              <a:tabLst>
                <a:tab pos="299720" algn="l"/>
              </a:tabLst>
            </a:pPr>
            <a:r>
              <a:rPr lang="en-US" sz="2000" spc="-5" dirty="0">
                <a:latin typeface="+mn-ea"/>
                <a:cs typeface="Malgun Gothic"/>
              </a:rPr>
              <a:t>Surrounding Awareness</a:t>
            </a:r>
          </a:p>
          <a:p>
            <a:pPr marL="812165" lvl="1" indent="-342900">
              <a:spcBef>
                <a:spcPts val="105"/>
              </a:spcBef>
              <a:buFont typeface="Arial" panose="020B0604020202020204" pitchFamily="34" charset="0"/>
              <a:buChar char="•"/>
              <a:tabLst>
                <a:tab pos="299720" algn="l"/>
              </a:tabLst>
            </a:pPr>
            <a:r>
              <a:rPr lang="en-US" sz="2000" spc="-5" dirty="0">
                <a:latin typeface="+mn-ea"/>
                <a:cs typeface="Malgun Gothic"/>
              </a:rPr>
              <a:t>More people will be more aware of possible dangers around their house without dismissing any exception towards friends or close ones with the help of a non-biased entity detection.</a:t>
            </a:r>
          </a:p>
          <a:p>
            <a:pPr marL="354965" indent="-342900">
              <a:lnSpc>
                <a:spcPct val="100000"/>
              </a:lnSpc>
              <a:spcBef>
                <a:spcPts val="105"/>
              </a:spcBef>
              <a:buFont typeface="Arial" panose="020B0604020202020204" pitchFamily="34" charset="0"/>
              <a:buChar char="•"/>
              <a:tabLst>
                <a:tab pos="299720" algn="l"/>
              </a:tabLst>
            </a:pPr>
            <a:r>
              <a:rPr lang="en-US" sz="2000" spc="-5" dirty="0">
                <a:latin typeface="+mn-ea"/>
                <a:cs typeface="Malgun Gothic"/>
              </a:rPr>
              <a:t>Criminals Identification</a:t>
            </a:r>
          </a:p>
          <a:p>
            <a:pPr marL="812165" lvl="1" indent="-342900">
              <a:spcBef>
                <a:spcPts val="105"/>
              </a:spcBef>
              <a:buFont typeface="Arial" panose="020B0604020202020204" pitchFamily="34" charset="0"/>
              <a:buChar char="•"/>
              <a:tabLst>
                <a:tab pos="299720" algn="l"/>
              </a:tabLst>
            </a:pPr>
            <a:r>
              <a:rPr lang="en-US" sz="2000" spc="-5" dirty="0">
                <a:latin typeface="+mn-ea"/>
                <a:cs typeface="Malgun Gothic"/>
              </a:rPr>
              <a:t>Criminals can be identified even after the crime has happened using the pictures kept in advance in the server</a:t>
            </a:r>
          </a:p>
          <a:p>
            <a:pPr marL="469265" lvl="1">
              <a:spcBef>
                <a:spcPts val="105"/>
              </a:spcBef>
              <a:tabLst>
                <a:tab pos="299720" algn="l"/>
              </a:tabLst>
            </a:pPr>
            <a:endParaRPr lang="en-US" sz="2000" spc="-5" dirty="0">
              <a:latin typeface="+mn-ea"/>
              <a:cs typeface="Malgun Gothic"/>
            </a:endParaRPr>
          </a:p>
        </p:txBody>
      </p:sp>
    </p:spTree>
    <p:extLst>
      <p:ext uri="{BB962C8B-B14F-4D97-AF65-F5344CB8AC3E}">
        <p14:creationId xmlns:p14="http://schemas.microsoft.com/office/powerpoint/2010/main" val="3825401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2626360" cy="321242"/>
          </a:xfrm>
          <a:prstGeom prst="rect">
            <a:avLst/>
          </a:prstGeom>
        </p:spPr>
        <p:txBody>
          <a:bodyPr vert="horz" wrap="square" lIns="0" tIns="13335" rIns="0" bIns="0" rtlCol="0">
            <a:spAutoFit/>
          </a:bodyPr>
          <a:lstStyle/>
          <a:p>
            <a:pPr marL="12700">
              <a:lnSpc>
                <a:spcPct val="100000"/>
              </a:lnSpc>
              <a:spcBef>
                <a:spcPts val="105"/>
              </a:spcBef>
            </a:pPr>
            <a:r>
              <a:rPr lang="ko-KR" altLang="en-US" dirty="0">
                <a:latin typeface="Times New Roman"/>
                <a:cs typeface="Times New Roman"/>
              </a:rPr>
              <a:t>결과물의 목록</a:t>
            </a:r>
            <a:endParaRPr dirty="0"/>
          </a:p>
        </p:txBody>
      </p:sp>
      <p:sp>
        <p:nvSpPr>
          <p:cNvPr id="4" name="object 4"/>
          <p:cNvSpPr txBox="1"/>
          <p:nvPr/>
        </p:nvSpPr>
        <p:spPr>
          <a:xfrm>
            <a:off x="574040" y="1124817"/>
            <a:ext cx="8950960" cy="641842"/>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lang="ko-KR" altLang="en-US" sz="2000" spc="-5" dirty="0">
                <a:solidFill>
                  <a:srgbClr val="558ED5"/>
                </a:solidFill>
                <a:latin typeface="+mn-ea"/>
                <a:cs typeface="Malgun Gothic"/>
              </a:rPr>
              <a:t>서비스 </a:t>
            </a:r>
            <a:r>
              <a:rPr lang="en-US" altLang="ko-KR" sz="2000" spc="-5" dirty="0">
                <a:solidFill>
                  <a:srgbClr val="558ED5"/>
                </a:solidFill>
                <a:latin typeface="+mn-ea"/>
                <a:cs typeface="Malgun Gothic"/>
              </a:rPr>
              <a:t>URL : </a:t>
            </a:r>
            <a:r>
              <a:rPr lang="en-US" altLang="ko-KR" sz="2000" spc="-5" dirty="0">
                <a:latin typeface="+mn-ea"/>
                <a:cs typeface="Malgun Gothic"/>
                <a:hlinkClick r:id="rId2"/>
              </a:rPr>
              <a:t>http://127.0.0.1:8000/</a:t>
            </a:r>
            <a:r>
              <a:rPr lang="en-US" altLang="ko-KR" sz="2000" spc="-5" dirty="0">
                <a:latin typeface="+mn-ea"/>
                <a:cs typeface="Malgun Gothic"/>
              </a:rPr>
              <a:t> </a:t>
            </a:r>
            <a:r>
              <a:rPr lang="en-US" altLang="ko-KR" sz="2000" spc="-5" dirty="0">
                <a:solidFill>
                  <a:srgbClr val="FF0000"/>
                </a:solidFill>
                <a:latin typeface="+mn-ea"/>
                <a:cs typeface="Malgun Gothic"/>
              </a:rPr>
              <a:t>OR</a:t>
            </a:r>
            <a:r>
              <a:rPr lang="ko-KR" altLang="en-US" sz="2000" spc="-5" dirty="0">
                <a:latin typeface="+mn-ea"/>
                <a:cs typeface="Malgun Gothic"/>
              </a:rPr>
              <a:t> </a:t>
            </a:r>
            <a:r>
              <a:rPr lang="en-US" altLang="ko-KR" sz="2000" spc="-5" dirty="0">
                <a:latin typeface="+mn-ea"/>
                <a:cs typeface="Malgun Gothic"/>
                <a:hlinkClick r:id="rId3" action="ppaction://hlinkfile"/>
              </a:rPr>
              <a:t>umairayusra.pythonanywhere.com</a:t>
            </a:r>
            <a:endParaRPr lang="ko-KR" altLang="en-US" sz="2000" i="1" spc="-5" dirty="0">
              <a:latin typeface="+mn-ea"/>
              <a:cs typeface="Malgun Gothic"/>
            </a:endParaRPr>
          </a:p>
          <a:p>
            <a:pPr marL="299085" indent="-287020">
              <a:lnSpc>
                <a:spcPct val="100000"/>
              </a:lnSpc>
              <a:spcBef>
                <a:spcPts val="105"/>
              </a:spcBef>
              <a:buFont typeface="Wingdings"/>
              <a:buChar char=""/>
              <a:tabLst>
                <a:tab pos="299720" algn="l"/>
              </a:tabLst>
            </a:pPr>
            <a:r>
              <a:rPr lang="ko-KR" altLang="en-US" sz="2000" spc="-5" dirty="0">
                <a:solidFill>
                  <a:srgbClr val="558ED5"/>
                </a:solidFill>
                <a:latin typeface="+mn-ea"/>
                <a:cs typeface="Malgun Gothic"/>
              </a:rPr>
              <a:t>소스코드 </a:t>
            </a:r>
            <a:r>
              <a:rPr lang="en-US" altLang="ko-KR" sz="2000" spc="-5" dirty="0">
                <a:solidFill>
                  <a:srgbClr val="558ED5"/>
                </a:solidFill>
                <a:latin typeface="+mn-ea"/>
                <a:cs typeface="Malgun Gothic"/>
              </a:rPr>
              <a:t>git </a:t>
            </a:r>
            <a:r>
              <a:rPr lang="ko-KR" altLang="en-US" sz="2000" spc="-5" dirty="0">
                <a:solidFill>
                  <a:srgbClr val="558ED5"/>
                </a:solidFill>
                <a:latin typeface="+mn-ea"/>
                <a:cs typeface="Malgun Gothic"/>
              </a:rPr>
              <a:t>주소 </a:t>
            </a:r>
            <a:r>
              <a:rPr lang="en-US" altLang="ko-KR" sz="2000" spc="-5" dirty="0">
                <a:solidFill>
                  <a:srgbClr val="558ED5"/>
                </a:solidFill>
                <a:latin typeface="+mn-ea"/>
                <a:cs typeface="Malgun Gothic"/>
              </a:rPr>
              <a:t>: </a:t>
            </a:r>
            <a:r>
              <a:rPr lang="en-US" altLang="ko-KR" sz="2000" spc="-5" dirty="0">
                <a:latin typeface="+mn-ea"/>
                <a:cs typeface="Malgun Gothic"/>
                <a:hlinkClick r:id="rId4"/>
              </a:rPr>
              <a:t>https://github.com/mountainchwe/MobileWebFinalProj</a:t>
            </a:r>
            <a:endParaRPr lang="ko-KR" altLang="en-US" sz="2000" dirty="0">
              <a:latin typeface="+mn-ea"/>
              <a:cs typeface="Malgun Gothic"/>
            </a:endParaRPr>
          </a:p>
        </p:txBody>
      </p:sp>
      <p:grpSp>
        <p:nvGrpSpPr>
          <p:cNvPr id="23" name="그룹 22">
            <a:extLst>
              <a:ext uri="{FF2B5EF4-FFF2-40B4-BE49-F238E27FC236}">
                <a16:creationId xmlns:a16="http://schemas.microsoft.com/office/drawing/2014/main" id="{BDE730AC-CFC8-5EDF-860C-36BC23E2E541}"/>
              </a:ext>
            </a:extLst>
          </p:cNvPr>
          <p:cNvGrpSpPr/>
          <p:nvPr/>
        </p:nvGrpSpPr>
        <p:grpSpPr>
          <a:xfrm>
            <a:off x="1905000" y="2334178"/>
            <a:ext cx="7315200" cy="1704422"/>
            <a:chOff x="2057400" y="2133600"/>
            <a:chExt cx="7315200" cy="1704422"/>
          </a:xfrm>
        </p:grpSpPr>
        <p:sp>
          <p:nvSpPr>
            <p:cNvPr id="5" name="직사각형 4">
              <a:extLst>
                <a:ext uri="{FF2B5EF4-FFF2-40B4-BE49-F238E27FC236}">
                  <a16:creationId xmlns:a16="http://schemas.microsoft.com/office/drawing/2014/main" id="{9DD1A18B-E207-63B8-B8C7-5E192BFB88DE}"/>
                </a:ext>
              </a:extLst>
            </p:cNvPr>
            <p:cNvSpPr/>
            <p:nvPr/>
          </p:nvSpPr>
          <p:spPr>
            <a:xfrm>
              <a:off x="2057400" y="2133600"/>
              <a:ext cx="1981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a:t>Root</a:t>
              </a:r>
              <a:endParaRPr kumimoji="1" lang="ko-Kore-KR" altLang="en-US" dirty="0"/>
            </a:p>
          </p:txBody>
        </p:sp>
        <p:sp>
          <p:nvSpPr>
            <p:cNvPr id="6" name="직사각형 5">
              <a:extLst>
                <a:ext uri="{FF2B5EF4-FFF2-40B4-BE49-F238E27FC236}">
                  <a16:creationId xmlns:a16="http://schemas.microsoft.com/office/drawing/2014/main" id="{10597A4C-A41B-4751-3E12-A7B7CFF451AC}"/>
                </a:ext>
              </a:extLst>
            </p:cNvPr>
            <p:cNvSpPr/>
            <p:nvPr/>
          </p:nvSpPr>
          <p:spPr>
            <a:xfrm>
              <a:off x="4614227" y="2141483"/>
              <a:ext cx="1981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err="1"/>
                <a:t>Edge_System</a:t>
              </a:r>
              <a:endParaRPr kumimoji="1" lang="ko-Kore-KR" altLang="en-US" dirty="0"/>
            </a:p>
          </p:txBody>
        </p:sp>
        <p:sp>
          <p:nvSpPr>
            <p:cNvPr id="7" name="직사각형 6">
              <a:extLst>
                <a:ext uri="{FF2B5EF4-FFF2-40B4-BE49-F238E27FC236}">
                  <a16:creationId xmlns:a16="http://schemas.microsoft.com/office/drawing/2014/main" id="{038A63B9-CA00-D283-FA1D-A78E4A936BCE}"/>
                </a:ext>
              </a:extLst>
            </p:cNvPr>
            <p:cNvSpPr/>
            <p:nvPr/>
          </p:nvSpPr>
          <p:spPr>
            <a:xfrm>
              <a:off x="4614227" y="2772756"/>
              <a:ext cx="1981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err="1"/>
                <a:t>Service_System</a:t>
              </a:r>
              <a:endParaRPr kumimoji="1" lang="ko-Kore-KR" altLang="en-US" dirty="0"/>
            </a:p>
          </p:txBody>
        </p:sp>
        <p:sp>
          <p:nvSpPr>
            <p:cNvPr id="8" name="직사각형 7">
              <a:extLst>
                <a:ext uri="{FF2B5EF4-FFF2-40B4-BE49-F238E27FC236}">
                  <a16:creationId xmlns:a16="http://schemas.microsoft.com/office/drawing/2014/main" id="{A3C426F6-AC55-20D4-8C98-F4D88F05621F}"/>
                </a:ext>
              </a:extLst>
            </p:cNvPr>
            <p:cNvSpPr/>
            <p:nvPr/>
          </p:nvSpPr>
          <p:spPr>
            <a:xfrm>
              <a:off x="4614227" y="3404029"/>
              <a:ext cx="1981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err="1"/>
                <a:t>Client_System</a:t>
              </a:r>
              <a:endParaRPr kumimoji="1" lang="ko-Kore-KR" altLang="en-US" dirty="0"/>
            </a:p>
          </p:txBody>
        </p:sp>
        <p:cxnSp>
          <p:nvCxnSpPr>
            <p:cNvPr id="10" name="직선 연결선[R] 9">
              <a:extLst>
                <a:ext uri="{FF2B5EF4-FFF2-40B4-BE49-F238E27FC236}">
                  <a16:creationId xmlns:a16="http://schemas.microsoft.com/office/drawing/2014/main" id="{858EB992-DFBD-5465-1B8D-7ACF2C5660BA}"/>
                </a:ext>
              </a:extLst>
            </p:cNvPr>
            <p:cNvCxnSpPr>
              <a:cxnSpLocks/>
              <a:stCxn id="5" idx="3"/>
              <a:endCxn id="6" idx="1"/>
            </p:cNvCxnSpPr>
            <p:nvPr/>
          </p:nvCxnSpPr>
          <p:spPr>
            <a:xfrm>
              <a:off x="4038600" y="2350597"/>
              <a:ext cx="575627" cy="78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꺾인 연결선[E] 12">
              <a:extLst>
                <a:ext uri="{FF2B5EF4-FFF2-40B4-BE49-F238E27FC236}">
                  <a16:creationId xmlns:a16="http://schemas.microsoft.com/office/drawing/2014/main" id="{FB351BE6-61C4-1769-DB81-F2487B261252}"/>
                </a:ext>
              </a:extLst>
            </p:cNvPr>
            <p:cNvCxnSpPr>
              <a:cxnSpLocks/>
              <a:stCxn id="5" idx="3"/>
              <a:endCxn id="7" idx="1"/>
            </p:cNvCxnSpPr>
            <p:nvPr/>
          </p:nvCxnSpPr>
          <p:spPr>
            <a:xfrm>
              <a:off x="4038600" y="2350597"/>
              <a:ext cx="575627" cy="63915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꺾인 연결선[E] 14">
              <a:extLst>
                <a:ext uri="{FF2B5EF4-FFF2-40B4-BE49-F238E27FC236}">
                  <a16:creationId xmlns:a16="http://schemas.microsoft.com/office/drawing/2014/main" id="{4CF0E49F-C012-5CDF-E9E9-B10B1E9996B8}"/>
                </a:ext>
              </a:extLst>
            </p:cNvPr>
            <p:cNvCxnSpPr>
              <a:cxnSpLocks/>
              <a:stCxn id="5" idx="3"/>
              <a:endCxn id="8" idx="1"/>
            </p:cNvCxnSpPr>
            <p:nvPr/>
          </p:nvCxnSpPr>
          <p:spPr>
            <a:xfrm>
              <a:off x="4038600" y="2350597"/>
              <a:ext cx="575627" cy="127042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0" name="왼쪽 화살표[L] 19">
              <a:extLst>
                <a:ext uri="{FF2B5EF4-FFF2-40B4-BE49-F238E27FC236}">
                  <a16:creationId xmlns:a16="http://schemas.microsoft.com/office/drawing/2014/main" id="{B287C82F-48F4-5176-B993-CA6D56492D90}"/>
                </a:ext>
              </a:extLst>
            </p:cNvPr>
            <p:cNvSpPr/>
            <p:nvPr/>
          </p:nvSpPr>
          <p:spPr>
            <a:xfrm>
              <a:off x="7086600" y="2141484"/>
              <a:ext cx="2286000" cy="426110"/>
            </a:xfrm>
            <a:prstGeom prst="leftArrow">
              <a:avLst>
                <a:gd name="adj1" fmla="val 74666"/>
                <a:gd name="adj2" fmla="val 5000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bg1"/>
                  </a:solidFill>
                </a:rPr>
                <a:t>YOLO</a:t>
              </a:r>
              <a:endParaRPr kumimoji="1" lang="ko-Kore-KR" altLang="en-US" dirty="0">
                <a:solidFill>
                  <a:schemeClr val="bg1"/>
                </a:solidFill>
              </a:endParaRPr>
            </a:p>
          </p:txBody>
        </p:sp>
        <p:sp>
          <p:nvSpPr>
            <p:cNvPr id="21" name="왼쪽 화살표[L] 20">
              <a:extLst>
                <a:ext uri="{FF2B5EF4-FFF2-40B4-BE49-F238E27FC236}">
                  <a16:creationId xmlns:a16="http://schemas.microsoft.com/office/drawing/2014/main" id="{661CE047-42BA-0835-FBBF-825A7534441E}"/>
                </a:ext>
              </a:extLst>
            </p:cNvPr>
            <p:cNvSpPr/>
            <p:nvPr/>
          </p:nvSpPr>
          <p:spPr>
            <a:xfrm>
              <a:off x="7086600" y="2780639"/>
              <a:ext cx="2286000" cy="426110"/>
            </a:xfrm>
            <a:prstGeom prst="leftArrow">
              <a:avLst>
                <a:gd name="adj1" fmla="val 74666"/>
                <a:gd name="adj2" fmla="val 5000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bg1"/>
                  </a:solidFill>
                </a:rPr>
                <a:t>Django</a:t>
              </a:r>
              <a:endParaRPr kumimoji="1" lang="ko-Kore-KR" altLang="en-US" dirty="0">
                <a:solidFill>
                  <a:schemeClr val="bg1"/>
                </a:solidFill>
              </a:endParaRPr>
            </a:p>
          </p:txBody>
        </p:sp>
        <p:sp>
          <p:nvSpPr>
            <p:cNvPr id="22" name="왼쪽 화살표[L] 21">
              <a:extLst>
                <a:ext uri="{FF2B5EF4-FFF2-40B4-BE49-F238E27FC236}">
                  <a16:creationId xmlns:a16="http://schemas.microsoft.com/office/drawing/2014/main" id="{A1F7652F-28B4-2D24-DA8F-C647A6995155}"/>
                </a:ext>
              </a:extLst>
            </p:cNvPr>
            <p:cNvSpPr/>
            <p:nvPr/>
          </p:nvSpPr>
          <p:spPr>
            <a:xfrm>
              <a:off x="7086600" y="3407970"/>
              <a:ext cx="2286000" cy="426110"/>
            </a:xfrm>
            <a:prstGeom prst="leftArrow">
              <a:avLst>
                <a:gd name="adj1" fmla="val 74666"/>
                <a:gd name="adj2" fmla="val 5000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dirty="0">
                  <a:solidFill>
                    <a:schemeClr val="bg1"/>
                  </a:solidFill>
                </a:rPr>
                <a:t>Android, Native App</a:t>
              </a:r>
              <a:endParaRPr kumimoji="1" lang="ko-Kore-KR" altLang="en-US" dirty="0">
                <a:solidFill>
                  <a:schemeClr val="bg1"/>
                </a:solidFill>
              </a:endParaRPr>
            </a:p>
          </p:txBody>
        </p:sp>
      </p:grpSp>
      <p:sp>
        <p:nvSpPr>
          <p:cNvPr id="9" name="직사각형 8">
            <a:extLst>
              <a:ext uri="{FF2B5EF4-FFF2-40B4-BE49-F238E27FC236}">
                <a16:creationId xmlns:a16="http://schemas.microsoft.com/office/drawing/2014/main" id="{0B6B96D8-C469-DA52-92DD-BE63EAF5557F}"/>
              </a:ext>
            </a:extLst>
          </p:cNvPr>
          <p:cNvSpPr/>
          <p:nvPr/>
        </p:nvSpPr>
        <p:spPr>
          <a:xfrm>
            <a:off x="4491210" y="4267200"/>
            <a:ext cx="4267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a:lnSpc>
                <a:spcPct val="100000"/>
              </a:lnSpc>
              <a:spcBef>
                <a:spcPts val="100"/>
              </a:spcBef>
            </a:pPr>
            <a:r>
              <a:rPr lang="en-US" altLang="ko-KR" sz="1800" spc="-5" dirty="0" err="1">
                <a:solidFill>
                  <a:srgbClr val="FFFFFF"/>
                </a:solidFill>
                <a:latin typeface="Times New Roman"/>
                <a:cs typeface="Times New Roman"/>
              </a:rPr>
              <a:t>FinalTerm</a:t>
            </a:r>
            <a:r>
              <a:rPr lang="en-US" altLang="ko-KR" sz="1800" spc="-5" dirty="0">
                <a:solidFill>
                  <a:srgbClr val="FFFFFF"/>
                </a:solidFill>
                <a:latin typeface="Times New Roman"/>
                <a:cs typeface="Times New Roman"/>
              </a:rPr>
              <a:t> </a:t>
            </a:r>
            <a:r>
              <a:rPr lang="ko-KR" altLang="en-US" sz="1800" spc="-5" dirty="0">
                <a:solidFill>
                  <a:srgbClr val="FFFFFF"/>
                </a:solidFill>
                <a:latin typeface="Times New Roman"/>
                <a:cs typeface="Times New Roman"/>
              </a:rPr>
              <a:t>보고서</a:t>
            </a:r>
            <a:r>
              <a:rPr lang="en-US" altLang="ko-KR" sz="1800" spc="-5" dirty="0">
                <a:solidFill>
                  <a:srgbClr val="FFFFFF"/>
                </a:solidFill>
                <a:latin typeface="Times New Roman"/>
                <a:cs typeface="Times New Roman"/>
              </a:rPr>
              <a:t>.</a:t>
            </a:r>
            <a:r>
              <a:rPr lang="en-US" altLang="ko-KR" spc="-5" dirty="0">
                <a:solidFill>
                  <a:srgbClr val="FFFFFF"/>
                </a:solidFill>
                <a:latin typeface="Times New Roman"/>
                <a:cs typeface="Times New Roman"/>
              </a:rPr>
              <a:t>pptx</a:t>
            </a:r>
            <a:endParaRPr lang="ko-KR" altLang="en-US" sz="1800" dirty="0">
              <a:latin typeface="Times New Roman"/>
              <a:cs typeface="Times New Roman"/>
            </a:endParaRPr>
          </a:p>
        </p:txBody>
      </p:sp>
      <p:cxnSp>
        <p:nvCxnSpPr>
          <p:cNvPr id="11" name="꺾인 연결선[E] 10">
            <a:extLst>
              <a:ext uri="{FF2B5EF4-FFF2-40B4-BE49-F238E27FC236}">
                <a16:creationId xmlns:a16="http://schemas.microsoft.com/office/drawing/2014/main" id="{4815B585-13F2-2774-E3B0-9AF5359FBF4F}"/>
              </a:ext>
            </a:extLst>
          </p:cNvPr>
          <p:cNvCxnSpPr>
            <a:cxnSpLocks/>
            <a:stCxn id="5" idx="3"/>
            <a:endCxn id="9" idx="1"/>
          </p:cNvCxnSpPr>
          <p:nvPr/>
        </p:nvCxnSpPr>
        <p:spPr>
          <a:xfrm>
            <a:off x="3886200" y="2551175"/>
            <a:ext cx="605010" cy="193302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5EED7E21-5A52-D56E-9176-B51368D7472C}"/>
              </a:ext>
            </a:extLst>
          </p:cNvPr>
          <p:cNvSpPr/>
          <p:nvPr/>
        </p:nvSpPr>
        <p:spPr>
          <a:xfrm>
            <a:off x="4495800" y="4876800"/>
            <a:ext cx="4267200" cy="4339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2700">
              <a:spcBef>
                <a:spcPts val="100"/>
              </a:spcBef>
            </a:pPr>
            <a:r>
              <a:rPr lang="en-US" altLang="ko-KR" sz="1800" spc="-5" dirty="0" err="1">
                <a:solidFill>
                  <a:srgbClr val="FFFFFF"/>
                </a:solidFill>
                <a:latin typeface="Times New Roman"/>
                <a:cs typeface="Times New Roman"/>
              </a:rPr>
              <a:t>url.txt</a:t>
            </a:r>
            <a:r>
              <a:rPr lang="en-US" altLang="ko-KR" sz="1800" spc="-5" dirty="0">
                <a:solidFill>
                  <a:srgbClr val="FFFFFF"/>
                </a:solidFill>
                <a:latin typeface="Times New Roman"/>
                <a:cs typeface="Times New Roman"/>
              </a:rPr>
              <a:t> (</a:t>
            </a:r>
            <a:r>
              <a:rPr lang="ko-KR" altLang="en-US" sz="1800" spc="-5" dirty="0">
                <a:solidFill>
                  <a:srgbClr val="FFFFFF"/>
                </a:solidFill>
                <a:latin typeface="Times New Roman"/>
                <a:cs typeface="Times New Roman"/>
              </a:rPr>
              <a:t>서비스 </a:t>
            </a:r>
            <a:r>
              <a:rPr lang="en-US" altLang="ko-KR" sz="1800" spc="-5" dirty="0">
                <a:solidFill>
                  <a:srgbClr val="FFFFFF"/>
                </a:solidFill>
                <a:latin typeface="Times New Roman"/>
                <a:cs typeface="Times New Roman"/>
              </a:rPr>
              <a:t>URL,</a:t>
            </a:r>
            <a:r>
              <a:rPr lang="ko-KR" altLang="en-US" sz="1800" spc="-5" dirty="0">
                <a:solidFill>
                  <a:srgbClr val="FFFFFF"/>
                </a:solidFill>
                <a:latin typeface="Times New Roman"/>
                <a:cs typeface="Times New Roman"/>
              </a:rPr>
              <a:t> 소스코드 </a:t>
            </a:r>
            <a:r>
              <a:rPr lang="en-US" altLang="ko-KR" sz="1800" spc="-5" dirty="0">
                <a:solidFill>
                  <a:srgbClr val="FFFFFF"/>
                </a:solidFill>
                <a:latin typeface="Times New Roman"/>
                <a:cs typeface="Times New Roman"/>
              </a:rPr>
              <a:t>git </a:t>
            </a:r>
            <a:r>
              <a:rPr lang="ko-KR" altLang="en-US" sz="1800" spc="-5" dirty="0">
                <a:solidFill>
                  <a:srgbClr val="FFFFFF"/>
                </a:solidFill>
                <a:latin typeface="Times New Roman"/>
                <a:cs typeface="Times New Roman"/>
              </a:rPr>
              <a:t>주소</a:t>
            </a:r>
            <a:r>
              <a:rPr lang="en-US" altLang="ko-KR" sz="1800" spc="-5" dirty="0">
                <a:solidFill>
                  <a:srgbClr val="FFFFFF"/>
                </a:solidFill>
                <a:latin typeface="Times New Roman"/>
                <a:cs typeface="Times New Roman"/>
              </a:rPr>
              <a:t>) </a:t>
            </a:r>
            <a:endParaRPr lang="ko-KR" altLang="en-US" sz="1800" dirty="0">
              <a:latin typeface="Times New Roman"/>
              <a:cs typeface="Times New Roman"/>
            </a:endParaRPr>
          </a:p>
        </p:txBody>
      </p:sp>
      <p:cxnSp>
        <p:nvCxnSpPr>
          <p:cNvPr id="19" name="꺾인 연결선[E] 18">
            <a:extLst>
              <a:ext uri="{FF2B5EF4-FFF2-40B4-BE49-F238E27FC236}">
                <a16:creationId xmlns:a16="http://schemas.microsoft.com/office/drawing/2014/main" id="{042AADFF-B6E9-FD53-205F-AE4D1443BC06}"/>
              </a:ext>
            </a:extLst>
          </p:cNvPr>
          <p:cNvCxnSpPr>
            <a:cxnSpLocks/>
            <a:stCxn id="5" idx="3"/>
            <a:endCxn id="18" idx="1"/>
          </p:cNvCxnSpPr>
          <p:nvPr/>
        </p:nvCxnSpPr>
        <p:spPr>
          <a:xfrm>
            <a:off x="3886200" y="2551175"/>
            <a:ext cx="609600" cy="254262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2663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905998"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9221723" y="6431727"/>
            <a:ext cx="109855"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A8A8A"/>
                </a:solidFill>
                <a:latin typeface="Malgun Gothic"/>
                <a:cs typeface="Malgun Gothic"/>
              </a:rPr>
              <a:t>2</a:t>
            </a:r>
            <a:endParaRPr sz="1200">
              <a:latin typeface="Malgun Gothic"/>
              <a:cs typeface="Malgun Gothic"/>
            </a:endParaRPr>
          </a:p>
        </p:txBody>
      </p:sp>
      <p:sp>
        <p:nvSpPr>
          <p:cNvPr id="4" name="object 4"/>
          <p:cNvSpPr txBox="1">
            <a:spLocks noGrp="1"/>
          </p:cNvSpPr>
          <p:nvPr>
            <p:ph type="title"/>
          </p:nvPr>
        </p:nvSpPr>
        <p:spPr>
          <a:xfrm>
            <a:off x="1399538" y="2991103"/>
            <a:ext cx="5687062" cy="566822"/>
          </a:xfrm>
          <a:prstGeom prst="rect">
            <a:avLst/>
          </a:prstGeom>
        </p:spPr>
        <p:txBody>
          <a:bodyPr vert="horz" wrap="square" lIns="0" tIns="12700" rIns="0" bIns="0" rtlCol="0">
            <a:spAutoFit/>
          </a:bodyPr>
          <a:lstStyle/>
          <a:p>
            <a:pPr marL="12700">
              <a:lnSpc>
                <a:spcPct val="100000"/>
              </a:lnSpc>
              <a:spcBef>
                <a:spcPts val="100"/>
              </a:spcBef>
            </a:pPr>
            <a:r>
              <a:rPr lang="ko-KR" altLang="en-US" sz="3600" dirty="0"/>
              <a:t>목차</a:t>
            </a:r>
            <a:endParaRPr sz="3600" dirty="0"/>
          </a:p>
        </p:txBody>
      </p:sp>
      <p:sp>
        <p:nvSpPr>
          <p:cNvPr id="5" name="object 5"/>
          <p:cNvSpPr txBox="1"/>
          <p:nvPr/>
        </p:nvSpPr>
        <p:spPr>
          <a:xfrm>
            <a:off x="1482089" y="4019482"/>
            <a:ext cx="6366511" cy="2305118"/>
          </a:xfrm>
          <a:prstGeom prst="rect">
            <a:avLst/>
          </a:prstGeom>
        </p:spPr>
        <p:txBody>
          <a:bodyPr vert="horz" wrap="square" lIns="0" tIns="73025" rIns="0" bIns="0" rtlCol="0">
            <a:spAutoFit/>
          </a:bodyPr>
          <a:lstStyle/>
          <a:p>
            <a:pPr marL="355600" indent="-343535">
              <a:lnSpc>
                <a:spcPct val="100000"/>
              </a:lnSpc>
              <a:spcBef>
                <a:spcPts val="575"/>
              </a:spcBef>
              <a:buFont typeface="Arial"/>
              <a:buChar char="•"/>
              <a:tabLst>
                <a:tab pos="355600" algn="l"/>
                <a:tab pos="356235" algn="l"/>
              </a:tabLst>
            </a:pPr>
            <a:r>
              <a:rPr lang="ko-KR" altLang="en-US" sz="2000" dirty="0"/>
              <a:t>요구조건</a:t>
            </a:r>
            <a:endParaRPr lang="en-US" altLang="ko-KR" sz="2000" dirty="0"/>
          </a:p>
          <a:p>
            <a:pPr marL="355600" indent="-343535">
              <a:lnSpc>
                <a:spcPct val="100000"/>
              </a:lnSpc>
              <a:spcBef>
                <a:spcPts val="575"/>
              </a:spcBef>
              <a:buFont typeface="Arial"/>
              <a:buChar char="•"/>
              <a:tabLst>
                <a:tab pos="355600" algn="l"/>
                <a:tab pos="356235" algn="l"/>
              </a:tabLst>
            </a:pPr>
            <a:r>
              <a:rPr lang="ko-KR" altLang="en-US" sz="2000" dirty="0"/>
              <a:t>목적</a:t>
            </a:r>
            <a:endParaRPr lang="en-US" altLang="ko-KR" sz="2000" dirty="0"/>
          </a:p>
          <a:p>
            <a:pPr marL="355600" indent="-343535">
              <a:lnSpc>
                <a:spcPct val="100000"/>
              </a:lnSpc>
              <a:spcBef>
                <a:spcPts val="575"/>
              </a:spcBef>
              <a:buFont typeface="Arial"/>
              <a:buChar char="•"/>
              <a:tabLst>
                <a:tab pos="355600" algn="l"/>
                <a:tab pos="356235" algn="l"/>
              </a:tabLst>
            </a:pPr>
            <a:r>
              <a:rPr lang="ko-KR" altLang="en-US" sz="2000" dirty="0"/>
              <a:t>필요성</a:t>
            </a:r>
            <a:endParaRPr lang="en-US" altLang="ko-KR" sz="2000" dirty="0"/>
          </a:p>
          <a:p>
            <a:pPr marL="355600" indent="-343535">
              <a:lnSpc>
                <a:spcPct val="100000"/>
              </a:lnSpc>
              <a:spcBef>
                <a:spcPts val="575"/>
              </a:spcBef>
              <a:buFont typeface="Arial"/>
              <a:buChar char="•"/>
              <a:tabLst>
                <a:tab pos="355600" algn="l"/>
                <a:tab pos="356235" algn="l"/>
              </a:tabLst>
            </a:pPr>
            <a:r>
              <a:rPr lang="ko-KR" altLang="en-US" sz="2000" dirty="0"/>
              <a:t>기능 계획</a:t>
            </a:r>
            <a:r>
              <a:rPr lang="en-US" altLang="ko-KR" sz="2000" dirty="0"/>
              <a:t>(</a:t>
            </a:r>
            <a:r>
              <a:rPr lang="ko-KR" altLang="en-US" sz="2000" dirty="0"/>
              <a:t>신규 또는 추가 기능 중심</a:t>
            </a:r>
            <a:r>
              <a:rPr lang="en-US" altLang="ko-KR" sz="2000" dirty="0"/>
              <a:t>)</a:t>
            </a:r>
          </a:p>
          <a:p>
            <a:pPr marL="355600" indent="-343535">
              <a:lnSpc>
                <a:spcPct val="100000"/>
              </a:lnSpc>
              <a:spcBef>
                <a:spcPts val="575"/>
              </a:spcBef>
              <a:buFont typeface="Arial"/>
              <a:buChar char="•"/>
              <a:tabLst>
                <a:tab pos="355600" algn="l"/>
                <a:tab pos="356235" algn="l"/>
              </a:tabLst>
            </a:pPr>
            <a:r>
              <a:rPr lang="ko-KR" altLang="en-US" sz="2000" dirty="0"/>
              <a:t>사용자 시나리오</a:t>
            </a:r>
            <a:r>
              <a:rPr lang="en-US" altLang="ko-KR" sz="2000" dirty="0"/>
              <a:t>(Ui </a:t>
            </a:r>
            <a:r>
              <a:rPr lang="ko-KR" altLang="en-US" sz="2000" dirty="0"/>
              <a:t>구성</a:t>
            </a:r>
            <a:r>
              <a:rPr lang="en-US" altLang="ko-KR" sz="2000" dirty="0"/>
              <a:t>)</a:t>
            </a:r>
          </a:p>
          <a:p>
            <a:pPr marL="355600" indent="-343535">
              <a:lnSpc>
                <a:spcPct val="100000"/>
              </a:lnSpc>
              <a:spcBef>
                <a:spcPts val="575"/>
              </a:spcBef>
              <a:buFont typeface="Arial"/>
              <a:buChar char="•"/>
              <a:tabLst>
                <a:tab pos="355600" algn="l"/>
                <a:tab pos="356235" algn="l"/>
              </a:tabLst>
            </a:pPr>
            <a:r>
              <a:rPr lang="ko-KR" altLang="en-US" sz="2000" dirty="0">
                <a:solidFill>
                  <a:srgbClr val="1F497D"/>
                </a:solidFill>
                <a:latin typeface="Malgun Gothic"/>
                <a:cs typeface="Malgun Gothic"/>
              </a:rPr>
              <a:t>기대효과</a:t>
            </a:r>
            <a:endParaRPr lang="en-US" altLang="ko-KR" sz="2000" dirty="0">
              <a:solidFill>
                <a:srgbClr val="1F497D"/>
              </a:solidFill>
              <a:latin typeface="Malgun Gothic"/>
              <a:cs typeface="Malgun Gothic"/>
            </a:endParaRPr>
          </a:p>
        </p:txBody>
      </p:sp>
    </p:spTree>
    <p:extLst>
      <p:ext uri="{BB962C8B-B14F-4D97-AF65-F5344CB8AC3E}">
        <p14:creationId xmlns:p14="http://schemas.microsoft.com/office/powerpoint/2010/main" val="60694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3388360" cy="330835"/>
          </a:xfrm>
          <a:prstGeom prst="rect">
            <a:avLst/>
          </a:prstGeom>
        </p:spPr>
        <p:txBody>
          <a:bodyPr vert="horz" wrap="square" lIns="0" tIns="13335" rIns="0" bIns="0" rtlCol="0">
            <a:spAutoFit/>
          </a:bodyPr>
          <a:lstStyle/>
          <a:p>
            <a:pPr marL="12700">
              <a:lnSpc>
                <a:spcPct val="100000"/>
              </a:lnSpc>
              <a:spcBef>
                <a:spcPts val="105"/>
              </a:spcBef>
            </a:pPr>
            <a:r>
              <a:rPr lang="ko-KR" altLang="en-US" dirty="0">
                <a:latin typeface="Times New Roman"/>
                <a:cs typeface="Times New Roman"/>
              </a:rPr>
              <a:t>요구조건</a:t>
            </a:r>
            <a:endParaRPr dirty="0"/>
          </a:p>
        </p:txBody>
      </p:sp>
      <p:sp>
        <p:nvSpPr>
          <p:cNvPr id="4" name="object 4"/>
          <p:cNvSpPr txBox="1"/>
          <p:nvPr/>
        </p:nvSpPr>
        <p:spPr>
          <a:xfrm>
            <a:off x="574040" y="1124817"/>
            <a:ext cx="8874760" cy="4953279"/>
          </a:xfrm>
          <a:prstGeom prst="rect">
            <a:avLst/>
          </a:prstGeom>
        </p:spPr>
        <p:txBody>
          <a:bodyPr vert="horz" wrap="square" lIns="0" tIns="13335" rIns="0" bIns="0" rtlCol="0">
            <a:spAutoFit/>
          </a:bodyPr>
          <a:lstStyle/>
          <a:p>
            <a:pPr marL="299085" indent="-287020">
              <a:spcBef>
                <a:spcPts val="105"/>
              </a:spcBef>
              <a:buFont typeface="Wingdings"/>
              <a:buChar char=""/>
              <a:tabLst>
                <a:tab pos="299720" algn="l"/>
              </a:tabLst>
            </a:pPr>
            <a:r>
              <a:rPr lang="en-US" altLang="ko-KR" sz="1600" spc="-5" dirty="0">
                <a:solidFill>
                  <a:srgbClr val="558ED5"/>
                </a:solidFill>
                <a:latin typeface="+mn-ea"/>
                <a:cs typeface="Malgun Gothic"/>
              </a:rPr>
              <a:t>1.</a:t>
            </a:r>
            <a:r>
              <a:rPr lang="ko-KR" altLang="en-US" sz="1600" spc="-5" dirty="0">
                <a:solidFill>
                  <a:srgbClr val="558ED5"/>
                </a:solidFill>
                <a:latin typeface="+mn-ea"/>
                <a:cs typeface="Malgun Gothic"/>
              </a:rPr>
              <a:t> </a:t>
            </a:r>
            <a:r>
              <a:rPr lang="en-US" altLang="ko-KR" sz="1600" spc="-5" dirty="0">
                <a:solidFill>
                  <a:srgbClr val="558ED5"/>
                </a:solidFill>
                <a:latin typeface="+mn-ea"/>
                <a:cs typeface="Malgun Gothic"/>
              </a:rPr>
              <a:t>Edge System(Python </a:t>
            </a:r>
            <a:r>
              <a:rPr lang="ko-KR" altLang="en-US" sz="1600" spc="-5" dirty="0">
                <a:solidFill>
                  <a:srgbClr val="558ED5"/>
                </a:solidFill>
                <a:latin typeface="+mn-ea"/>
                <a:cs typeface="Malgun Gothic"/>
              </a:rPr>
              <a:t>기반</a:t>
            </a:r>
            <a:r>
              <a:rPr lang="en-US" altLang="ko-KR" sz="1600" spc="-5" dirty="0">
                <a:solidFill>
                  <a:srgbClr val="558ED5"/>
                </a:solidFill>
                <a:latin typeface="+mn-ea"/>
                <a:cs typeface="Malgun Gothic"/>
              </a:rPr>
              <a:t>, </a:t>
            </a:r>
            <a:r>
              <a:rPr lang="ko-KR" altLang="en-US" sz="1600" spc="-5" dirty="0">
                <a:solidFill>
                  <a:srgbClr val="558ED5"/>
                </a:solidFill>
                <a:latin typeface="+mn-ea"/>
                <a:cs typeface="Malgun Gothic"/>
              </a:rPr>
              <a:t>공통</a:t>
            </a:r>
            <a:r>
              <a:rPr lang="en-US" altLang="ko-KR" sz="1600" spc="-5" dirty="0">
                <a:solidFill>
                  <a:srgbClr val="558ED5"/>
                </a:solidFill>
                <a:latin typeface="+mn-ea"/>
                <a:cs typeface="Malgun Gothic"/>
              </a:rPr>
              <a:t>)</a:t>
            </a:r>
          </a:p>
          <a:p>
            <a:pPr marL="812165" lvl="1" indent="-342900">
              <a:spcBef>
                <a:spcPts val="105"/>
              </a:spcBef>
              <a:buFontTx/>
              <a:buChar char="-"/>
              <a:tabLst>
                <a:tab pos="299720" algn="l"/>
              </a:tabLst>
            </a:pPr>
            <a:r>
              <a:rPr lang="en-US" altLang="ko-KR" sz="1600" dirty="0">
                <a:latin typeface="+mn-ea"/>
              </a:rPr>
              <a:t>1-1.</a:t>
            </a:r>
            <a:r>
              <a:rPr lang="ko-KR" altLang="en-US" sz="1600" dirty="0">
                <a:latin typeface="+mn-ea"/>
              </a:rPr>
              <a:t> </a:t>
            </a:r>
            <a:r>
              <a:rPr lang="en-US" altLang="ko-KR" sz="1600" dirty="0">
                <a:latin typeface="+mn-ea"/>
              </a:rPr>
              <a:t>YoloV5 pretrained model </a:t>
            </a:r>
            <a:r>
              <a:rPr lang="ko-KR" altLang="en-US" sz="1600" dirty="0">
                <a:latin typeface="+mn-ea"/>
              </a:rPr>
              <a:t>사용</a:t>
            </a:r>
            <a:endParaRPr lang="en-US" altLang="ko-KR" sz="1600" dirty="0">
              <a:latin typeface="+mn-ea"/>
            </a:endParaRPr>
          </a:p>
          <a:p>
            <a:pPr marL="812165" lvl="1" indent="-342900">
              <a:spcBef>
                <a:spcPts val="105"/>
              </a:spcBef>
              <a:buFontTx/>
              <a:buChar char="-"/>
              <a:tabLst>
                <a:tab pos="299720" algn="l"/>
              </a:tabLst>
            </a:pPr>
            <a:r>
              <a:rPr lang="en-US" altLang="ko-KR" sz="1600" dirty="0">
                <a:latin typeface="+mn-ea"/>
              </a:rPr>
              <a:t>1-2.</a:t>
            </a:r>
            <a:r>
              <a:rPr lang="ko-KR" altLang="en-US" sz="1600" dirty="0">
                <a:latin typeface="+mn-ea"/>
              </a:rPr>
              <a:t> </a:t>
            </a:r>
            <a:r>
              <a:rPr lang="en-US" altLang="ko-KR" sz="1600" dirty="0" err="1">
                <a:latin typeface="+mn-ea"/>
              </a:rPr>
              <a:t>Ms</a:t>
            </a:r>
            <a:r>
              <a:rPr lang="en-US" altLang="ko-KR" sz="1600" dirty="0">
                <a:latin typeface="+mn-ea"/>
              </a:rPr>
              <a:t> coco </a:t>
            </a:r>
            <a:r>
              <a:rPr lang="ko-KR" altLang="en-US" sz="1600" dirty="0">
                <a:latin typeface="+mn-ea"/>
              </a:rPr>
              <a:t>훈련데이터 기준 검출 객체 </a:t>
            </a:r>
            <a:r>
              <a:rPr lang="en-US" altLang="ko-KR" sz="1600" dirty="0">
                <a:latin typeface="+mn-ea"/>
              </a:rPr>
              <a:t>(Classes) : 80</a:t>
            </a:r>
            <a:r>
              <a:rPr lang="ko-KR" altLang="en-US" sz="1600" dirty="0">
                <a:latin typeface="+mn-ea"/>
              </a:rPr>
              <a:t>가지 객체 검출 기능</a:t>
            </a:r>
            <a:endParaRPr lang="en-US" altLang="ko-KR" sz="1600" dirty="0">
              <a:latin typeface="+mn-ea"/>
            </a:endParaRPr>
          </a:p>
          <a:p>
            <a:pPr marL="812165" lvl="1" indent="-342900">
              <a:spcBef>
                <a:spcPts val="105"/>
              </a:spcBef>
              <a:buFontTx/>
              <a:buChar char="-"/>
              <a:tabLst>
                <a:tab pos="299720" algn="l"/>
              </a:tabLst>
            </a:pPr>
            <a:r>
              <a:rPr lang="en-US" altLang="ko-KR" sz="1600" dirty="0">
                <a:latin typeface="+mn-ea"/>
              </a:rPr>
              <a:t>1-3.</a:t>
            </a:r>
            <a:r>
              <a:rPr lang="ko-KR" altLang="en-US" sz="1600" dirty="0">
                <a:latin typeface="+mn-ea"/>
              </a:rPr>
              <a:t> 한 종류의 객체를 동일한 객체로 가능한 </a:t>
            </a:r>
            <a:r>
              <a:rPr lang="en-US" altLang="ko-KR" sz="1600" dirty="0">
                <a:latin typeface="+mn-ea"/>
              </a:rPr>
              <a:t>Change Detection</a:t>
            </a:r>
          </a:p>
          <a:p>
            <a:pPr marL="812165" lvl="1" indent="-342900">
              <a:spcBef>
                <a:spcPts val="105"/>
              </a:spcBef>
              <a:buFontTx/>
              <a:buChar char="-"/>
              <a:tabLst>
                <a:tab pos="299720" algn="l"/>
              </a:tabLst>
            </a:pPr>
            <a:r>
              <a:rPr lang="en-US" altLang="ko-KR" sz="1600" dirty="0">
                <a:latin typeface="+mn-ea"/>
                <a:cs typeface="Gulim"/>
              </a:rPr>
              <a:t>1-4.</a:t>
            </a:r>
            <a:r>
              <a:rPr lang="ko-KR" altLang="en-US" sz="1600" dirty="0">
                <a:latin typeface="+mn-ea"/>
                <a:cs typeface="Gulim"/>
              </a:rPr>
              <a:t> 게시를 위한 </a:t>
            </a:r>
            <a:r>
              <a:rPr lang="en-US" altLang="ko-Kore-KR" sz="1600" dirty="0">
                <a:latin typeface="+mn-ea"/>
                <a:cs typeface="Gulim"/>
              </a:rPr>
              <a:t>HTTP</a:t>
            </a:r>
            <a:r>
              <a:rPr lang="ko-KR" altLang="en-US" sz="1600" dirty="0">
                <a:latin typeface="+mn-ea"/>
                <a:cs typeface="Gulim"/>
              </a:rPr>
              <a:t> </a:t>
            </a:r>
            <a:r>
              <a:rPr lang="en-US" altLang="ko-KR" sz="1600" dirty="0" err="1">
                <a:latin typeface="+mn-ea"/>
                <a:cs typeface="Gulim"/>
              </a:rPr>
              <a:t>Restfull</a:t>
            </a:r>
            <a:r>
              <a:rPr lang="en-US" altLang="ko-KR" sz="1600" dirty="0">
                <a:latin typeface="+mn-ea"/>
                <a:cs typeface="Gulim"/>
              </a:rPr>
              <a:t> API </a:t>
            </a:r>
            <a:r>
              <a:rPr lang="ko-KR" altLang="en-US" sz="1600" dirty="0">
                <a:latin typeface="+mn-ea"/>
                <a:cs typeface="Gulim"/>
              </a:rPr>
              <a:t>사용</a:t>
            </a:r>
            <a:r>
              <a:rPr lang="en-US" altLang="ko-KR" sz="1600" dirty="0">
                <a:latin typeface="+mn-ea"/>
                <a:cs typeface="Gulim"/>
              </a:rPr>
              <a:t>(</a:t>
            </a:r>
            <a:r>
              <a:rPr lang="ko-KR" altLang="en-US" sz="1600" dirty="0">
                <a:latin typeface="+mn-ea"/>
                <a:cs typeface="Gulim"/>
              </a:rPr>
              <a:t>공통</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1-5.</a:t>
            </a:r>
            <a:r>
              <a:rPr lang="ko-KR" altLang="en-US" sz="1600" dirty="0">
                <a:latin typeface="+mn-ea"/>
                <a:cs typeface="Gulim"/>
              </a:rPr>
              <a:t> 추가기능</a:t>
            </a:r>
            <a:endParaRPr lang="en-US" altLang="ko-KR" sz="1600" dirty="0">
              <a:latin typeface="+mn-ea"/>
              <a:cs typeface="Gulim"/>
            </a:endParaRPr>
          </a:p>
          <a:p>
            <a:pPr marL="812165" lvl="1" indent="-342900">
              <a:spcBef>
                <a:spcPts val="105"/>
              </a:spcBef>
              <a:buFontTx/>
              <a:buChar char="-"/>
              <a:tabLst>
                <a:tab pos="299720" algn="l"/>
              </a:tabLst>
            </a:pPr>
            <a:endParaRPr lang="en-US" altLang="ko-KR" sz="900" dirty="0">
              <a:latin typeface="+mn-ea"/>
            </a:endParaRPr>
          </a:p>
          <a:p>
            <a:pPr marL="299085" indent="-287020">
              <a:spcBef>
                <a:spcPts val="105"/>
              </a:spcBef>
              <a:buFont typeface="Wingdings"/>
              <a:buChar char=""/>
              <a:tabLst>
                <a:tab pos="299720" algn="l"/>
              </a:tabLst>
            </a:pPr>
            <a:r>
              <a:rPr lang="en-US" altLang="ko-KR" sz="1600" spc="-5" dirty="0">
                <a:solidFill>
                  <a:srgbClr val="558ED5"/>
                </a:solidFill>
                <a:latin typeface="+mn-ea"/>
                <a:cs typeface="Malgun Gothic"/>
              </a:rPr>
              <a:t>2.</a:t>
            </a:r>
            <a:r>
              <a:rPr lang="ko-KR" altLang="en-US" sz="1600" spc="-5" dirty="0">
                <a:solidFill>
                  <a:srgbClr val="558ED5"/>
                </a:solidFill>
                <a:latin typeface="+mn-ea"/>
                <a:cs typeface="Malgun Gothic"/>
              </a:rPr>
              <a:t> </a:t>
            </a:r>
            <a:r>
              <a:rPr lang="en-US" sz="1600" spc="-5" dirty="0">
                <a:solidFill>
                  <a:srgbClr val="558ED5"/>
                </a:solidFill>
                <a:latin typeface="+mn-ea"/>
                <a:cs typeface="Malgun Gothic"/>
              </a:rPr>
              <a:t>Service System(Python, Django </a:t>
            </a:r>
            <a:r>
              <a:rPr lang="ko-KR" altLang="en-US" sz="1600" spc="-5" dirty="0">
                <a:solidFill>
                  <a:srgbClr val="558ED5"/>
                </a:solidFill>
                <a:latin typeface="+mn-ea"/>
                <a:cs typeface="Malgun Gothic"/>
              </a:rPr>
              <a:t>기반</a:t>
            </a:r>
            <a:r>
              <a:rPr lang="en-US" altLang="ko-KR" sz="1600" spc="-5" dirty="0">
                <a:solidFill>
                  <a:srgbClr val="558ED5"/>
                </a:solidFill>
                <a:latin typeface="+mn-ea"/>
                <a:cs typeface="Malgun Gothic"/>
              </a:rPr>
              <a:t>,</a:t>
            </a:r>
            <a:r>
              <a:rPr lang="ko-KR" altLang="en-US" sz="1600" spc="-5" dirty="0">
                <a:solidFill>
                  <a:srgbClr val="558ED5"/>
                </a:solidFill>
                <a:latin typeface="+mn-ea"/>
                <a:cs typeface="Malgun Gothic"/>
              </a:rPr>
              <a:t> </a:t>
            </a:r>
            <a:r>
              <a:rPr lang="en-US" altLang="ko-KR" sz="1600" spc="-5" dirty="0" err="1">
                <a:solidFill>
                  <a:srgbClr val="558ED5"/>
                </a:solidFill>
                <a:latin typeface="+mn-ea"/>
                <a:cs typeface="Malgun Gothic"/>
              </a:rPr>
              <a:t>Pythonanywhere</a:t>
            </a:r>
            <a:r>
              <a:rPr lang="en-US" altLang="ko-KR" sz="1600" spc="-5" dirty="0">
                <a:solidFill>
                  <a:srgbClr val="558ED5"/>
                </a:solidFill>
                <a:latin typeface="+mn-ea"/>
                <a:cs typeface="Malgun Gothic"/>
              </a:rPr>
              <a:t> </a:t>
            </a:r>
            <a:r>
              <a:rPr lang="ko-KR" altLang="en-US" sz="1600" spc="-5" dirty="0">
                <a:solidFill>
                  <a:srgbClr val="558ED5"/>
                </a:solidFill>
                <a:latin typeface="+mn-ea"/>
                <a:cs typeface="Malgun Gothic"/>
              </a:rPr>
              <a:t>클라우드상 서비스 구동</a:t>
            </a:r>
            <a:r>
              <a:rPr lang="en-US" altLang="ko-KR" sz="1600" spc="-5" dirty="0">
                <a:solidFill>
                  <a:srgbClr val="558ED5"/>
                </a:solidFill>
                <a:latin typeface="+mn-ea"/>
                <a:cs typeface="Malgun Gothic"/>
              </a:rPr>
              <a:t>,</a:t>
            </a:r>
            <a:r>
              <a:rPr lang="ko-KR" altLang="en-US" sz="1600" spc="-5" dirty="0">
                <a:solidFill>
                  <a:srgbClr val="558ED5"/>
                </a:solidFill>
                <a:latin typeface="+mn-ea"/>
                <a:cs typeface="Malgun Gothic"/>
              </a:rPr>
              <a:t> 일부 확장 기능 가능</a:t>
            </a:r>
            <a:r>
              <a:rPr lang="en-US" sz="1600" spc="-5" dirty="0">
                <a:solidFill>
                  <a:srgbClr val="558ED5"/>
                </a:solidFill>
                <a:latin typeface="+mn-ea"/>
                <a:cs typeface="Malgun Gothic"/>
              </a:rPr>
              <a:t>)</a:t>
            </a:r>
            <a:endParaRPr sz="1600" dirty="0">
              <a:latin typeface="+mn-ea"/>
              <a:cs typeface="Malgun Gothic"/>
            </a:endParaRPr>
          </a:p>
          <a:p>
            <a:pPr marL="812165" lvl="1" indent="-342900">
              <a:spcBef>
                <a:spcPts val="105"/>
              </a:spcBef>
              <a:buFontTx/>
              <a:buChar char="-"/>
              <a:tabLst>
                <a:tab pos="299720" algn="l"/>
              </a:tabLst>
            </a:pPr>
            <a:r>
              <a:rPr lang="en-US" altLang="ko-KR" sz="1600" dirty="0">
                <a:latin typeface="+mn-ea"/>
              </a:rPr>
              <a:t>2-1.</a:t>
            </a:r>
            <a:r>
              <a:rPr lang="ko-KR" altLang="en-US" sz="1600" dirty="0">
                <a:latin typeface="+mn-ea"/>
              </a:rPr>
              <a:t> 사용자 보안 기능</a:t>
            </a:r>
            <a:r>
              <a:rPr lang="en-US" altLang="ko-KR" sz="1600" dirty="0">
                <a:latin typeface="+mn-ea"/>
              </a:rPr>
              <a:t>(</a:t>
            </a:r>
            <a:r>
              <a:rPr lang="ko-KR" altLang="en-US" sz="1600" dirty="0">
                <a:latin typeface="+mn-ea"/>
              </a:rPr>
              <a:t>보안키를 이용한 로그인</a:t>
            </a:r>
            <a:r>
              <a:rPr lang="en-US" altLang="ko-KR" sz="1600" dirty="0">
                <a:latin typeface="+mn-ea"/>
              </a:rPr>
              <a:t>,</a:t>
            </a:r>
            <a:r>
              <a:rPr lang="ko-KR" altLang="en-US" sz="1600" dirty="0">
                <a:latin typeface="+mn-ea"/>
              </a:rPr>
              <a:t> 공통</a:t>
            </a:r>
            <a:r>
              <a:rPr lang="en-US" altLang="ko-KR" sz="1600" dirty="0">
                <a:latin typeface="+mn-ea"/>
              </a:rPr>
              <a:t>)</a:t>
            </a:r>
          </a:p>
          <a:p>
            <a:pPr marL="812165" lvl="1" indent="-342900">
              <a:spcBef>
                <a:spcPts val="105"/>
              </a:spcBef>
              <a:buFontTx/>
              <a:buChar char="-"/>
              <a:tabLst>
                <a:tab pos="299720" algn="l"/>
              </a:tabLst>
            </a:pPr>
            <a:r>
              <a:rPr lang="en-US" altLang="ko-KR" sz="1600" dirty="0">
                <a:latin typeface="+mn-ea"/>
              </a:rPr>
              <a:t>2-2.</a:t>
            </a:r>
            <a:r>
              <a:rPr lang="ko-KR" altLang="en-US" sz="1600" dirty="0">
                <a:latin typeface="+mn-ea"/>
              </a:rPr>
              <a:t> </a:t>
            </a:r>
            <a:r>
              <a:rPr lang="en-US" altLang="ko-KR" sz="1600" dirty="0">
                <a:latin typeface="+mn-ea"/>
              </a:rPr>
              <a:t>Image</a:t>
            </a:r>
            <a:r>
              <a:rPr lang="en-US" altLang="ko-KR" sz="1600" dirty="0">
                <a:latin typeface="+mn-ea"/>
                <a:cs typeface="Gulim"/>
              </a:rPr>
              <a:t> </a:t>
            </a:r>
            <a:r>
              <a:rPr lang="en-US" altLang="ko-KR" sz="1600" dirty="0">
                <a:latin typeface="+mn-ea"/>
              </a:rPr>
              <a:t>Blog</a:t>
            </a:r>
            <a:r>
              <a:rPr lang="en-US" altLang="ko-KR" sz="1600" dirty="0">
                <a:latin typeface="+mn-ea"/>
                <a:cs typeface="Gulim"/>
              </a:rPr>
              <a:t> </a:t>
            </a:r>
            <a:r>
              <a:rPr lang="ko-KR" altLang="en-US" sz="1600" dirty="0">
                <a:latin typeface="+mn-ea"/>
                <a:cs typeface="Gulim"/>
              </a:rPr>
              <a:t>및 </a:t>
            </a:r>
            <a:r>
              <a:rPr lang="ko-KR" altLang="en-US" sz="1600" dirty="0">
                <a:latin typeface="+mn-ea"/>
              </a:rPr>
              <a:t>관리</a:t>
            </a:r>
            <a:r>
              <a:rPr lang="ko-KR" altLang="en-US" sz="1600" dirty="0">
                <a:latin typeface="+mn-ea"/>
                <a:cs typeface="Gulim"/>
              </a:rPr>
              <a:t> 기능</a:t>
            </a:r>
            <a:r>
              <a:rPr lang="en-US" altLang="ko-KR" sz="1600" dirty="0">
                <a:latin typeface="+mn-ea"/>
                <a:cs typeface="Gulim"/>
              </a:rPr>
              <a:t>(</a:t>
            </a:r>
            <a:r>
              <a:rPr lang="ko-KR" altLang="en-US" sz="1600" dirty="0">
                <a:latin typeface="+mn-ea"/>
              </a:rPr>
              <a:t>공통</a:t>
            </a:r>
            <a:r>
              <a:rPr lang="en-US" altLang="ko-KR" sz="1600" dirty="0">
                <a:latin typeface="+mn-ea"/>
                <a:cs typeface="Gulim"/>
              </a:rPr>
              <a:t>,</a:t>
            </a:r>
            <a:r>
              <a:rPr lang="ko-KR" altLang="en-US" sz="1600" dirty="0">
                <a:latin typeface="+mn-ea"/>
                <a:cs typeface="Gulim"/>
              </a:rPr>
              <a:t> 일부 확장 기능 가능</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2-3.</a:t>
            </a:r>
            <a:r>
              <a:rPr lang="ko-KR" altLang="en-US" sz="1600" dirty="0">
                <a:latin typeface="+mn-ea"/>
                <a:cs typeface="Gulim"/>
              </a:rPr>
              <a:t> 게시를 위한 </a:t>
            </a:r>
            <a:r>
              <a:rPr lang="en-US" sz="1600" dirty="0">
                <a:latin typeface="+mn-ea"/>
                <a:cs typeface="Gulim"/>
              </a:rPr>
              <a:t>HTTP</a:t>
            </a:r>
            <a:r>
              <a:rPr lang="ko-KR" altLang="en-US" sz="1600" dirty="0">
                <a:latin typeface="+mn-ea"/>
                <a:cs typeface="Gulim"/>
              </a:rPr>
              <a:t> </a:t>
            </a:r>
            <a:r>
              <a:rPr lang="en-US" altLang="ko-KR" sz="1600" dirty="0" err="1">
                <a:latin typeface="+mn-ea"/>
                <a:cs typeface="Gulim"/>
              </a:rPr>
              <a:t>Restfull</a:t>
            </a:r>
            <a:r>
              <a:rPr lang="en-US" altLang="ko-KR" sz="1600" dirty="0">
                <a:latin typeface="+mn-ea"/>
                <a:cs typeface="Gulim"/>
              </a:rPr>
              <a:t> API </a:t>
            </a:r>
            <a:r>
              <a:rPr lang="ko-KR" altLang="en-US" sz="1600" dirty="0">
                <a:latin typeface="+mn-ea"/>
                <a:cs typeface="Gulim"/>
              </a:rPr>
              <a:t>제공</a:t>
            </a:r>
            <a:r>
              <a:rPr lang="en-US" altLang="ko-KR" sz="1600" dirty="0">
                <a:latin typeface="+mn-ea"/>
                <a:cs typeface="Gulim"/>
              </a:rPr>
              <a:t>(</a:t>
            </a:r>
            <a:r>
              <a:rPr lang="ko-KR" altLang="en-US" sz="1600" dirty="0">
                <a:latin typeface="+mn-ea"/>
                <a:cs typeface="Gulim"/>
              </a:rPr>
              <a:t>공통</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2-4.</a:t>
            </a:r>
            <a:r>
              <a:rPr lang="ko-KR" altLang="en-US" sz="1600" dirty="0">
                <a:latin typeface="+mn-ea"/>
                <a:cs typeface="Gulim"/>
              </a:rPr>
              <a:t> </a:t>
            </a:r>
            <a:r>
              <a:rPr lang="en-US" altLang="ko-KR" sz="1600" dirty="0">
                <a:latin typeface="+mn-ea"/>
                <a:cs typeface="Gulim"/>
              </a:rPr>
              <a:t>Image</a:t>
            </a:r>
            <a:r>
              <a:rPr lang="ko-KR" altLang="en-US" sz="1600" dirty="0">
                <a:latin typeface="+mn-ea"/>
                <a:cs typeface="Gulim"/>
              </a:rPr>
              <a:t> 목록</a:t>
            </a:r>
            <a:r>
              <a:rPr lang="en-US" altLang="ko-KR" sz="1600" dirty="0">
                <a:latin typeface="+mn-ea"/>
                <a:cs typeface="Gulim"/>
              </a:rPr>
              <a:t>,</a:t>
            </a:r>
            <a:r>
              <a:rPr lang="ko-KR" altLang="en-US" sz="1600" dirty="0">
                <a:latin typeface="+mn-ea"/>
                <a:cs typeface="Gulim"/>
              </a:rPr>
              <a:t> 획득을 위한 </a:t>
            </a:r>
            <a:r>
              <a:rPr lang="en-US" altLang="ko-Kore-KR" sz="1600" dirty="0">
                <a:latin typeface="+mn-ea"/>
                <a:cs typeface="Gulim"/>
              </a:rPr>
              <a:t>HTTP</a:t>
            </a:r>
            <a:r>
              <a:rPr lang="ko-KR" altLang="en-US" sz="1600" dirty="0">
                <a:latin typeface="+mn-ea"/>
                <a:cs typeface="Gulim"/>
              </a:rPr>
              <a:t> </a:t>
            </a:r>
            <a:r>
              <a:rPr lang="en-US" altLang="ko-KR" sz="1600" dirty="0" err="1">
                <a:latin typeface="+mn-ea"/>
                <a:cs typeface="Gulim"/>
              </a:rPr>
              <a:t>Restfull</a:t>
            </a:r>
            <a:r>
              <a:rPr lang="en-US" altLang="ko-KR" sz="1600" dirty="0">
                <a:latin typeface="+mn-ea"/>
                <a:cs typeface="Gulim"/>
              </a:rPr>
              <a:t> API </a:t>
            </a:r>
            <a:r>
              <a:rPr lang="ko-KR" altLang="en-US" sz="1600" dirty="0">
                <a:latin typeface="+mn-ea"/>
                <a:cs typeface="Gulim"/>
              </a:rPr>
              <a:t>제공</a:t>
            </a:r>
            <a:r>
              <a:rPr lang="en-US" altLang="ko-KR" sz="1600" dirty="0">
                <a:latin typeface="+mn-ea"/>
                <a:cs typeface="Gulim"/>
              </a:rPr>
              <a:t>(</a:t>
            </a:r>
            <a:r>
              <a:rPr lang="ko-KR" altLang="en-US" sz="1600" dirty="0">
                <a:latin typeface="+mn-ea"/>
                <a:cs typeface="Gulim"/>
              </a:rPr>
              <a:t>신규 추가 필요</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2-5.</a:t>
            </a:r>
            <a:r>
              <a:rPr lang="ko-KR" altLang="en-US" sz="1600" dirty="0">
                <a:latin typeface="+mn-ea"/>
                <a:cs typeface="Gulim"/>
              </a:rPr>
              <a:t> </a:t>
            </a:r>
            <a:r>
              <a:rPr lang="en-US" altLang="ko-KR" sz="1600" dirty="0">
                <a:latin typeface="+mn-ea"/>
                <a:cs typeface="Gulim"/>
              </a:rPr>
              <a:t>Person Detection Filter(</a:t>
            </a:r>
            <a:r>
              <a:rPr lang="ko-KR" altLang="en-US" sz="1600" dirty="0">
                <a:latin typeface="+mn-ea"/>
                <a:cs typeface="Gulim"/>
              </a:rPr>
              <a:t>추가 기능</a:t>
            </a:r>
            <a:r>
              <a:rPr lang="en-US" altLang="ko-KR" sz="1600" dirty="0">
                <a:latin typeface="+mn-ea"/>
                <a:cs typeface="Gulim"/>
              </a:rPr>
              <a:t>)</a:t>
            </a:r>
          </a:p>
          <a:p>
            <a:pPr marL="812165" lvl="1" indent="-342900">
              <a:spcBef>
                <a:spcPts val="105"/>
              </a:spcBef>
              <a:buFontTx/>
              <a:buChar char="-"/>
              <a:tabLst>
                <a:tab pos="299720" algn="l"/>
              </a:tabLst>
            </a:pPr>
            <a:endParaRPr lang="en-US" altLang="ko-KR" sz="900" dirty="0">
              <a:latin typeface="+mn-ea"/>
              <a:cs typeface="Gulim"/>
            </a:endParaRPr>
          </a:p>
          <a:p>
            <a:pPr marL="299085" indent="-287020">
              <a:spcBef>
                <a:spcPts val="105"/>
              </a:spcBef>
              <a:buFont typeface="Wingdings"/>
              <a:buChar char=""/>
              <a:tabLst>
                <a:tab pos="299720" algn="l"/>
              </a:tabLst>
            </a:pPr>
            <a:r>
              <a:rPr lang="en-US" altLang="ko-KR" sz="1600" spc="-5" dirty="0">
                <a:solidFill>
                  <a:srgbClr val="558ED5"/>
                </a:solidFill>
                <a:latin typeface="+mn-ea"/>
                <a:cs typeface="Malgun Gothic"/>
              </a:rPr>
              <a:t>3.</a:t>
            </a:r>
            <a:r>
              <a:rPr lang="ko-KR" altLang="en-US" sz="1600" spc="-5" dirty="0">
                <a:solidFill>
                  <a:srgbClr val="558ED5"/>
                </a:solidFill>
                <a:latin typeface="+mn-ea"/>
                <a:cs typeface="Malgun Gothic"/>
              </a:rPr>
              <a:t> </a:t>
            </a:r>
            <a:r>
              <a:rPr lang="en-US" altLang="ko-Kore-KR" sz="1600" spc="-5" dirty="0">
                <a:solidFill>
                  <a:srgbClr val="558ED5"/>
                </a:solidFill>
                <a:latin typeface="+mn-ea"/>
                <a:cs typeface="Malgun Gothic"/>
              </a:rPr>
              <a:t>Client System(Android, Native App</a:t>
            </a:r>
            <a:r>
              <a:rPr lang="en-US" altLang="ko-KR" sz="1600" spc="-5" dirty="0">
                <a:solidFill>
                  <a:srgbClr val="558ED5"/>
                </a:solidFill>
                <a:latin typeface="+mn-ea"/>
                <a:cs typeface="Malgun Gothic"/>
              </a:rPr>
              <a:t>,</a:t>
            </a:r>
            <a:r>
              <a:rPr lang="ko-KR" altLang="en-US" sz="1600" spc="-5" dirty="0">
                <a:solidFill>
                  <a:srgbClr val="558ED5"/>
                </a:solidFill>
                <a:latin typeface="+mn-ea"/>
                <a:cs typeface="Malgun Gothic"/>
              </a:rPr>
              <a:t> 개별 제안</a:t>
            </a:r>
            <a:r>
              <a:rPr lang="en-US" altLang="ko-KR" sz="1600" spc="-5" dirty="0">
                <a:solidFill>
                  <a:srgbClr val="558ED5"/>
                </a:solidFill>
                <a:latin typeface="+mn-ea"/>
                <a:cs typeface="Malgun Gothic"/>
              </a:rPr>
              <a:t>)</a:t>
            </a:r>
            <a:endParaRPr lang="ko-KR" altLang="en-US" sz="1600" dirty="0">
              <a:latin typeface="+mn-ea"/>
              <a:cs typeface="Malgun Gothic"/>
            </a:endParaRPr>
          </a:p>
          <a:p>
            <a:pPr marL="812165" lvl="1" indent="-342900">
              <a:spcBef>
                <a:spcPts val="105"/>
              </a:spcBef>
              <a:buFontTx/>
              <a:buChar char="-"/>
              <a:tabLst>
                <a:tab pos="299720" algn="l"/>
              </a:tabLst>
            </a:pPr>
            <a:r>
              <a:rPr lang="en-US" altLang="ko-KR" sz="1600" dirty="0">
                <a:latin typeface="+mn-ea"/>
                <a:cs typeface="Gulim"/>
              </a:rPr>
              <a:t>3.1.</a:t>
            </a:r>
            <a:r>
              <a:rPr lang="ko-KR" altLang="en-US" sz="1600" dirty="0">
                <a:latin typeface="+mn-ea"/>
                <a:cs typeface="Gulim"/>
              </a:rPr>
              <a:t> </a:t>
            </a:r>
            <a:r>
              <a:rPr lang="en-US" altLang="ko-KR" sz="1600" dirty="0">
                <a:latin typeface="+mn-ea"/>
                <a:cs typeface="Gulim"/>
              </a:rPr>
              <a:t>Image list view </a:t>
            </a:r>
            <a:r>
              <a:rPr lang="ko-KR" altLang="en-US" sz="1600" dirty="0">
                <a:latin typeface="+mn-ea"/>
                <a:cs typeface="Gulim"/>
              </a:rPr>
              <a:t>기능</a:t>
            </a:r>
            <a:r>
              <a:rPr lang="en-US" altLang="ko-KR" sz="1600" dirty="0">
                <a:latin typeface="+mn-ea"/>
                <a:cs typeface="Gulim"/>
              </a:rPr>
              <a:t>(</a:t>
            </a:r>
            <a:r>
              <a:rPr lang="ko-KR" altLang="en-US" sz="1600" dirty="0">
                <a:latin typeface="+mn-ea"/>
                <a:cs typeface="Gulim"/>
              </a:rPr>
              <a:t>공통 기능</a:t>
            </a:r>
            <a:r>
              <a:rPr lang="en-US" altLang="ko-KR" sz="1600" dirty="0">
                <a:latin typeface="+mn-ea"/>
                <a:cs typeface="Gulim"/>
              </a:rPr>
              <a:t>,</a:t>
            </a:r>
            <a:r>
              <a:rPr lang="ko-KR" altLang="en-US" sz="1600" dirty="0">
                <a:latin typeface="+mn-ea"/>
                <a:cs typeface="Gulim"/>
              </a:rPr>
              <a:t> 개별 제안</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3.2.</a:t>
            </a:r>
            <a:r>
              <a:rPr lang="ko-KR" altLang="en-US" sz="1600" dirty="0">
                <a:latin typeface="+mn-ea"/>
                <a:cs typeface="Gulim"/>
              </a:rPr>
              <a:t> </a:t>
            </a:r>
            <a:r>
              <a:rPr lang="en-US" altLang="ko-KR" sz="1600" dirty="0">
                <a:latin typeface="+mn-ea"/>
                <a:cs typeface="Gulim"/>
              </a:rPr>
              <a:t>Image</a:t>
            </a:r>
            <a:r>
              <a:rPr lang="ko-KR" altLang="en-US" sz="1600" dirty="0">
                <a:latin typeface="+mn-ea"/>
                <a:cs typeface="Gulim"/>
              </a:rPr>
              <a:t> 목록</a:t>
            </a:r>
            <a:r>
              <a:rPr lang="en-US" altLang="ko-KR" sz="1600" dirty="0">
                <a:latin typeface="+mn-ea"/>
                <a:cs typeface="Gulim"/>
              </a:rPr>
              <a:t>,</a:t>
            </a:r>
            <a:r>
              <a:rPr lang="ko-KR" altLang="en-US" sz="1600" dirty="0">
                <a:latin typeface="+mn-ea"/>
                <a:cs typeface="Gulim"/>
              </a:rPr>
              <a:t> 획득을 위한 </a:t>
            </a:r>
            <a:r>
              <a:rPr lang="en-US" altLang="ko-Kore-KR" sz="1600" dirty="0">
                <a:latin typeface="+mn-ea"/>
                <a:cs typeface="Gulim"/>
              </a:rPr>
              <a:t>HTTP</a:t>
            </a:r>
            <a:r>
              <a:rPr lang="ko-KR" altLang="en-US" sz="1600" dirty="0">
                <a:latin typeface="+mn-ea"/>
                <a:cs typeface="Gulim"/>
              </a:rPr>
              <a:t> </a:t>
            </a:r>
            <a:r>
              <a:rPr lang="en-US" altLang="ko-KR" sz="1600" dirty="0" err="1">
                <a:latin typeface="+mn-ea"/>
                <a:cs typeface="Gulim"/>
              </a:rPr>
              <a:t>Restfull</a:t>
            </a:r>
            <a:r>
              <a:rPr lang="en-US" altLang="ko-KR" sz="1600" dirty="0">
                <a:latin typeface="+mn-ea"/>
                <a:cs typeface="Gulim"/>
              </a:rPr>
              <a:t> API </a:t>
            </a:r>
            <a:r>
              <a:rPr lang="ko-KR" altLang="en-US" sz="1600" dirty="0">
                <a:latin typeface="+mn-ea"/>
                <a:cs typeface="Gulim"/>
              </a:rPr>
              <a:t>사용</a:t>
            </a:r>
            <a:r>
              <a:rPr lang="en-US" altLang="ko-KR" sz="1600" dirty="0">
                <a:latin typeface="+mn-ea"/>
                <a:cs typeface="Gulim"/>
              </a:rPr>
              <a:t>(</a:t>
            </a:r>
            <a:r>
              <a:rPr lang="ko-KR" altLang="en-US" sz="1600" dirty="0">
                <a:latin typeface="+mn-ea"/>
                <a:cs typeface="Gulim"/>
              </a:rPr>
              <a:t>신규 추가 필요</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3.3.</a:t>
            </a:r>
            <a:r>
              <a:rPr lang="ko-KR" altLang="en-US" sz="1600" dirty="0">
                <a:latin typeface="+mn-ea"/>
                <a:cs typeface="Gulim"/>
              </a:rPr>
              <a:t> </a:t>
            </a:r>
            <a:r>
              <a:rPr lang="en-US" altLang="ko-KR" sz="1600" dirty="0">
                <a:latin typeface="+mn-ea"/>
                <a:cs typeface="Gulim"/>
              </a:rPr>
              <a:t>Person</a:t>
            </a:r>
            <a:r>
              <a:rPr lang="ko-KR" altLang="en-US" sz="1600" dirty="0">
                <a:latin typeface="+mn-ea"/>
                <a:cs typeface="Gulim"/>
              </a:rPr>
              <a:t> </a:t>
            </a:r>
            <a:r>
              <a:rPr lang="en-US" altLang="ko-KR" sz="1600" dirty="0">
                <a:latin typeface="+mn-ea"/>
                <a:cs typeface="Gulim"/>
              </a:rPr>
              <a:t>Detection Filtered Image List (</a:t>
            </a:r>
            <a:r>
              <a:rPr lang="ko-KR" altLang="en-US" sz="1600" dirty="0">
                <a:latin typeface="+mn-ea"/>
                <a:cs typeface="Gulim"/>
              </a:rPr>
              <a:t>필요</a:t>
            </a:r>
            <a:r>
              <a:rPr lang="en-US" altLang="ko-KR" sz="1600" dirty="0">
                <a:latin typeface="+mn-ea"/>
                <a:cs typeface="Gulim"/>
              </a:rPr>
              <a:t>, </a:t>
            </a:r>
            <a:r>
              <a:rPr lang="ko-KR" altLang="en-US" sz="1600" dirty="0">
                <a:latin typeface="+mn-ea"/>
                <a:cs typeface="Gulim"/>
              </a:rPr>
              <a:t>신규 추가</a:t>
            </a:r>
            <a:r>
              <a:rPr lang="en-US" altLang="ko-KR" sz="1600" dirty="0">
                <a:latin typeface="+mn-ea"/>
                <a:cs typeface="Gulim"/>
              </a:rPr>
              <a:t>)</a:t>
            </a:r>
          </a:p>
          <a:p>
            <a:pPr marL="812165" lvl="1" indent="-342900">
              <a:spcBef>
                <a:spcPts val="105"/>
              </a:spcBef>
              <a:buFontTx/>
              <a:buChar char="-"/>
              <a:tabLst>
                <a:tab pos="299720" algn="l"/>
              </a:tabLst>
            </a:pPr>
            <a:r>
              <a:rPr lang="en-US" altLang="ko-KR" sz="1600" dirty="0">
                <a:latin typeface="+mn-ea"/>
                <a:cs typeface="Gulim"/>
              </a:rPr>
              <a:t>3-4.</a:t>
            </a:r>
            <a:r>
              <a:rPr lang="ko-KR" altLang="en-US" sz="1600" dirty="0">
                <a:latin typeface="+mn-ea"/>
                <a:cs typeface="Gulim"/>
              </a:rPr>
              <a:t> </a:t>
            </a:r>
            <a:r>
              <a:rPr lang="en-US" altLang="ko-KR" sz="1600" dirty="0">
                <a:latin typeface="+mn-ea"/>
                <a:cs typeface="Gulim"/>
              </a:rPr>
              <a:t>Person-Detected Images Download Feature (</a:t>
            </a:r>
            <a:r>
              <a:rPr lang="ko-KR" altLang="en-US" sz="1600" dirty="0">
                <a:latin typeface="+mn-ea"/>
                <a:cs typeface="Gulim"/>
              </a:rPr>
              <a:t>추가 기능</a:t>
            </a:r>
            <a:r>
              <a:rPr lang="en-US" altLang="ko-KR" sz="1600" dirty="0">
                <a:latin typeface="+mn-ea"/>
                <a:cs typeface="Gulim"/>
              </a:rPr>
              <a:t>)</a:t>
            </a:r>
          </a:p>
        </p:txBody>
      </p:sp>
    </p:spTree>
    <p:extLst>
      <p:ext uri="{BB962C8B-B14F-4D97-AF65-F5344CB8AC3E}">
        <p14:creationId xmlns:p14="http://schemas.microsoft.com/office/powerpoint/2010/main" val="38221314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79658644-18C5-09E3-5A99-583969EAF291}"/>
              </a:ext>
            </a:extLst>
          </p:cNvPr>
          <p:cNvPicPr>
            <a:picLocks noChangeAspect="1"/>
          </p:cNvPicPr>
          <p:nvPr/>
        </p:nvPicPr>
        <p:blipFill>
          <a:blip r:embed="rId2"/>
          <a:stretch>
            <a:fillRect/>
          </a:stretch>
        </p:blipFill>
        <p:spPr>
          <a:xfrm>
            <a:off x="7022018" y="2590800"/>
            <a:ext cx="2030258" cy="2788687"/>
          </a:xfrm>
          <a:prstGeom prst="rect">
            <a:avLst/>
          </a:prstGeom>
        </p:spPr>
      </p:pic>
      <p:sp>
        <p:nvSpPr>
          <p:cNvPr id="36" name="모서리가 둥근 직사각형 35">
            <a:extLst>
              <a:ext uri="{FF2B5EF4-FFF2-40B4-BE49-F238E27FC236}">
                <a16:creationId xmlns:a16="http://schemas.microsoft.com/office/drawing/2014/main" id="{42AE3B60-BC96-6ABB-6C4A-5C973F50649C}"/>
              </a:ext>
            </a:extLst>
          </p:cNvPr>
          <p:cNvSpPr/>
          <p:nvPr/>
        </p:nvSpPr>
        <p:spPr>
          <a:xfrm>
            <a:off x="3942441" y="2666999"/>
            <a:ext cx="2151817" cy="2694749"/>
          </a:xfrm>
          <a:prstGeom prst="roundRect">
            <a:avLst/>
          </a:prstGeom>
          <a:solidFill>
            <a:schemeClr val="accent4">
              <a:lumMod val="40000"/>
              <a:lumOff val="60000"/>
            </a:schemeClr>
          </a:solidFill>
          <a:ln>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ko-Kore-KR" altLang="en-US" sz="1100" dirty="0"/>
          </a:p>
        </p:txBody>
      </p:sp>
      <p:sp>
        <p:nvSpPr>
          <p:cNvPr id="37" name="모서리가 둥근 직사각형 36">
            <a:extLst>
              <a:ext uri="{FF2B5EF4-FFF2-40B4-BE49-F238E27FC236}">
                <a16:creationId xmlns:a16="http://schemas.microsoft.com/office/drawing/2014/main" id="{611206EA-D141-C3C0-2DFF-A03FD7DA0CF1}"/>
              </a:ext>
            </a:extLst>
          </p:cNvPr>
          <p:cNvSpPr/>
          <p:nvPr/>
        </p:nvSpPr>
        <p:spPr>
          <a:xfrm>
            <a:off x="1941282" y="2667051"/>
            <a:ext cx="1543959" cy="2694749"/>
          </a:xfrm>
          <a:prstGeom prst="roundRect">
            <a:avLst/>
          </a:prstGeom>
          <a:solidFill>
            <a:schemeClr val="accent4">
              <a:lumMod val="40000"/>
              <a:lumOff val="60000"/>
            </a:schemeClr>
          </a:solidFill>
          <a:ln>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ko-Kore-KR" altLang="en-US" sz="1100" dirty="0"/>
          </a:p>
        </p:txBody>
      </p:sp>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5293360" cy="321242"/>
          </a:xfrm>
          <a:prstGeom prst="rect">
            <a:avLst/>
          </a:prstGeom>
        </p:spPr>
        <p:txBody>
          <a:bodyPr vert="horz" wrap="square" lIns="0" tIns="13335" rIns="0" bIns="0" rtlCol="0">
            <a:spAutoFit/>
          </a:bodyPr>
          <a:lstStyle/>
          <a:p>
            <a:pPr marL="12700">
              <a:lnSpc>
                <a:spcPct val="100000"/>
              </a:lnSpc>
              <a:spcBef>
                <a:spcPts val="105"/>
              </a:spcBef>
            </a:pPr>
            <a:r>
              <a:rPr lang="ko-KR" altLang="en-US" dirty="0">
                <a:latin typeface="Times New Roman"/>
                <a:cs typeface="Times New Roman"/>
              </a:rPr>
              <a:t>시스템 구성도</a:t>
            </a:r>
            <a:endParaRPr i="1" dirty="0">
              <a:solidFill>
                <a:srgbClr val="FF0000"/>
              </a:solidFill>
            </a:endParaRPr>
          </a:p>
        </p:txBody>
      </p:sp>
      <p:sp>
        <p:nvSpPr>
          <p:cNvPr id="4" name="object 4"/>
          <p:cNvSpPr txBox="1"/>
          <p:nvPr/>
        </p:nvSpPr>
        <p:spPr>
          <a:xfrm>
            <a:off x="574040" y="1124817"/>
            <a:ext cx="8874760" cy="321242"/>
          </a:xfrm>
          <a:prstGeom prst="rect">
            <a:avLst/>
          </a:prstGeom>
        </p:spPr>
        <p:txBody>
          <a:bodyPr vert="horz" wrap="square" lIns="0" tIns="13335" rIns="0" bIns="0" rtlCol="0">
            <a:spAutoFit/>
          </a:bodyPr>
          <a:lstStyle/>
          <a:p>
            <a:pPr marL="299085" indent="-287020">
              <a:lnSpc>
                <a:spcPct val="100000"/>
              </a:lnSpc>
              <a:spcBef>
                <a:spcPts val="105"/>
              </a:spcBef>
              <a:buFont typeface="Wingdings"/>
              <a:buChar char=""/>
              <a:tabLst>
                <a:tab pos="299720" algn="l"/>
              </a:tabLst>
            </a:pPr>
            <a:r>
              <a:rPr lang="ko-KR" altLang="en-US" sz="2000" spc="-5" dirty="0">
                <a:solidFill>
                  <a:srgbClr val="558ED5"/>
                </a:solidFill>
                <a:latin typeface="+mn-ea"/>
                <a:cs typeface="Malgun Gothic"/>
              </a:rPr>
              <a:t>시스템 구성도</a:t>
            </a:r>
            <a:endParaRPr sz="2000" dirty="0">
              <a:latin typeface="+mn-ea"/>
              <a:cs typeface="Malgun Gothic"/>
            </a:endParaRPr>
          </a:p>
        </p:txBody>
      </p:sp>
      <p:pic>
        <p:nvPicPr>
          <p:cNvPr id="22" name="Picture 12" descr="D:\Daum_Cloud\DaumCloud\20131220_스마트 협업테이블\01. Images\DL380G7.png">
            <a:extLst>
              <a:ext uri="{FF2B5EF4-FFF2-40B4-BE49-F238E27FC236}">
                <a16:creationId xmlns:a16="http://schemas.microsoft.com/office/drawing/2014/main" id="{0F63D4D9-953B-2D1F-BFAF-1B1E31D2E3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7951" y="4720803"/>
            <a:ext cx="1280543" cy="624703"/>
          </a:xfrm>
          <a:prstGeom prst="rect">
            <a:avLst/>
          </a:prstGeom>
          <a:noFill/>
          <a:extLst>
            <a:ext uri="{909E8E84-426E-40DD-AFC4-6F175D3DCCD1}">
              <a14:hiddenFill xmlns:a14="http://schemas.microsoft.com/office/drawing/2010/main">
                <a:solidFill>
                  <a:srgbClr val="FFFFFF"/>
                </a:solidFill>
              </a14:hiddenFill>
            </a:ext>
          </a:extLst>
        </p:spPr>
      </p:pic>
      <p:pic>
        <p:nvPicPr>
          <p:cNvPr id="5" name="그림 4">
            <a:extLst>
              <a:ext uri="{FF2B5EF4-FFF2-40B4-BE49-F238E27FC236}">
                <a16:creationId xmlns:a16="http://schemas.microsoft.com/office/drawing/2014/main" id="{9535AF7C-5A98-242D-DB01-7C8B35B6A26A}"/>
              </a:ext>
            </a:extLst>
          </p:cNvPr>
          <p:cNvPicPr>
            <a:picLocks noChangeAspect="1"/>
          </p:cNvPicPr>
          <p:nvPr/>
        </p:nvPicPr>
        <p:blipFill>
          <a:blip r:embed="rId4"/>
          <a:stretch>
            <a:fillRect/>
          </a:stretch>
        </p:blipFill>
        <p:spPr>
          <a:xfrm>
            <a:off x="1328653" y="3666899"/>
            <a:ext cx="522801" cy="463550"/>
          </a:xfrm>
          <a:prstGeom prst="rect">
            <a:avLst/>
          </a:prstGeom>
        </p:spPr>
      </p:pic>
      <p:pic>
        <p:nvPicPr>
          <p:cNvPr id="7" name="그림 6">
            <a:extLst>
              <a:ext uri="{FF2B5EF4-FFF2-40B4-BE49-F238E27FC236}">
                <a16:creationId xmlns:a16="http://schemas.microsoft.com/office/drawing/2014/main" id="{9DDEE88C-C676-BE47-3735-11C43C5A1292}"/>
              </a:ext>
            </a:extLst>
          </p:cNvPr>
          <p:cNvPicPr>
            <a:picLocks noChangeAspect="1"/>
          </p:cNvPicPr>
          <p:nvPr/>
        </p:nvPicPr>
        <p:blipFill>
          <a:blip r:embed="rId5"/>
          <a:stretch>
            <a:fillRect/>
          </a:stretch>
        </p:blipFill>
        <p:spPr>
          <a:xfrm>
            <a:off x="4253238" y="4082001"/>
            <a:ext cx="870999" cy="870999"/>
          </a:xfrm>
          <a:prstGeom prst="rect">
            <a:avLst/>
          </a:prstGeom>
        </p:spPr>
      </p:pic>
      <p:pic>
        <p:nvPicPr>
          <p:cNvPr id="9" name="그림 8">
            <a:extLst>
              <a:ext uri="{FF2B5EF4-FFF2-40B4-BE49-F238E27FC236}">
                <a16:creationId xmlns:a16="http://schemas.microsoft.com/office/drawing/2014/main" id="{3C631D6F-1A75-37D5-AD9C-77A50F1EF4B3}"/>
              </a:ext>
            </a:extLst>
          </p:cNvPr>
          <p:cNvPicPr>
            <a:picLocks noChangeAspect="1"/>
          </p:cNvPicPr>
          <p:nvPr/>
        </p:nvPicPr>
        <p:blipFill>
          <a:blip r:embed="rId6"/>
          <a:stretch>
            <a:fillRect/>
          </a:stretch>
        </p:blipFill>
        <p:spPr>
          <a:xfrm>
            <a:off x="4222569" y="2671424"/>
            <a:ext cx="971309" cy="647540"/>
          </a:xfrm>
          <a:prstGeom prst="rect">
            <a:avLst/>
          </a:prstGeom>
        </p:spPr>
      </p:pic>
      <p:sp>
        <p:nvSpPr>
          <p:cNvPr id="24" name="모서리가 둥근 직사각형 23">
            <a:extLst>
              <a:ext uri="{FF2B5EF4-FFF2-40B4-BE49-F238E27FC236}">
                <a16:creationId xmlns:a16="http://schemas.microsoft.com/office/drawing/2014/main" id="{43E3AD6F-2BEC-050F-6ABD-67996DB94D9B}"/>
              </a:ext>
            </a:extLst>
          </p:cNvPr>
          <p:cNvSpPr/>
          <p:nvPr/>
        </p:nvSpPr>
        <p:spPr>
          <a:xfrm>
            <a:off x="2061309" y="3192267"/>
            <a:ext cx="1257632" cy="5298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100" dirty="0"/>
              <a:t>Change Detection</a:t>
            </a:r>
            <a:endParaRPr kumimoji="1" lang="ko-Kore-KR" altLang="en-US" sz="1100" dirty="0"/>
          </a:p>
        </p:txBody>
      </p:sp>
      <p:sp>
        <p:nvSpPr>
          <p:cNvPr id="25" name="모서리가 둥근 직사각형 24">
            <a:extLst>
              <a:ext uri="{FF2B5EF4-FFF2-40B4-BE49-F238E27FC236}">
                <a16:creationId xmlns:a16="http://schemas.microsoft.com/office/drawing/2014/main" id="{60186F94-C34A-B6E9-3EE6-4D66A3B4FDC6}"/>
              </a:ext>
            </a:extLst>
          </p:cNvPr>
          <p:cNvSpPr/>
          <p:nvPr/>
        </p:nvSpPr>
        <p:spPr>
          <a:xfrm>
            <a:off x="4031778" y="3395570"/>
            <a:ext cx="1494195" cy="78557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ko-Kore-KR" sz="1100" dirty="0" err="1"/>
              <a:t>Frontdoor</a:t>
            </a:r>
            <a:r>
              <a:rPr kumimoji="1" lang="en-US" altLang="ko-Kore-KR" sz="1100" dirty="0"/>
              <a:t> Detection</a:t>
            </a:r>
            <a:endParaRPr kumimoji="1" lang="ko-Kore-KR" altLang="en-US" sz="1100" dirty="0"/>
          </a:p>
        </p:txBody>
      </p:sp>
      <p:pic>
        <p:nvPicPr>
          <p:cNvPr id="26" name="Picture 13" descr="D:\Daum_Cloud\DaumCloud\20131220_스마트 협업테이블\01. Images\Database_3.png">
            <a:extLst>
              <a:ext uri="{FF2B5EF4-FFF2-40B4-BE49-F238E27FC236}">
                <a16:creationId xmlns:a16="http://schemas.microsoft.com/office/drawing/2014/main" id="{962EA651-522D-9C86-C725-0861A92F5C5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97006" y="4181145"/>
            <a:ext cx="594672" cy="672709"/>
          </a:xfrm>
          <a:prstGeom prst="rect">
            <a:avLst/>
          </a:prstGeom>
          <a:noFill/>
          <a:extLst>
            <a:ext uri="{909E8E84-426E-40DD-AFC4-6F175D3DCCD1}">
              <a14:hiddenFill xmlns:a14="http://schemas.microsoft.com/office/drawing/2010/main">
                <a:solidFill>
                  <a:srgbClr val="FFFFFF"/>
                </a:solidFill>
              </a14:hiddenFill>
            </a:ext>
          </a:extLst>
        </p:spPr>
      </p:pic>
      <p:pic>
        <p:nvPicPr>
          <p:cNvPr id="27" name="그림 26">
            <a:extLst>
              <a:ext uri="{FF2B5EF4-FFF2-40B4-BE49-F238E27FC236}">
                <a16:creationId xmlns:a16="http://schemas.microsoft.com/office/drawing/2014/main" id="{3D4EF574-AFE5-2436-6726-206CFC668EB9}"/>
              </a:ext>
            </a:extLst>
          </p:cNvPr>
          <p:cNvPicPr>
            <a:picLocks noChangeAspect="1"/>
          </p:cNvPicPr>
          <p:nvPr/>
        </p:nvPicPr>
        <p:blipFill>
          <a:blip r:embed="rId8"/>
          <a:stretch>
            <a:fillRect/>
          </a:stretch>
        </p:blipFill>
        <p:spPr>
          <a:xfrm>
            <a:off x="6182126" y="2671607"/>
            <a:ext cx="971309" cy="543326"/>
          </a:xfrm>
          <a:prstGeom prst="rect">
            <a:avLst/>
          </a:prstGeom>
        </p:spPr>
      </p:pic>
      <p:cxnSp>
        <p:nvCxnSpPr>
          <p:cNvPr id="34" name="꺾인 연결선[E] 33">
            <a:extLst>
              <a:ext uri="{FF2B5EF4-FFF2-40B4-BE49-F238E27FC236}">
                <a16:creationId xmlns:a16="http://schemas.microsoft.com/office/drawing/2014/main" id="{9D1B64E9-B351-4B43-551D-F8B8F5CB930C}"/>
              </a:ext>
            </a:extLst>
          </p:cNvPr>
          <p:cNvCxnSpPr>
            <a:cxnSpLocks/>
            <a:stCxn id="24" idx="0"/>
            <a:endCxn id="9" idx="1"/>
          </p:cNvCxnSpPr>
          <p:nvPr/>
        </p:nvCxnSpPr>
        <p:spPr>
          <a:xfrm rot="5400000" flipH="1" flipV="1">
            <a:off x="3357811" y="2327509"/>
            <a:ext cx="197073" cy="153244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꺾인 연결선[E] 41">
            <a:extLst>
              <a:ext uri="{FF2B5EF4-FFF2-40B4-BE49-F238E27FC236}">
                <a16:creationId xmlns:a16="http://schemas.microsoft.com/office/drawing/2014/main" id="{B9B71CDA-9F6E-482A-5587-BB85509175DE}"/>
              </a:ext>
            </a:extLst>
          </p:cNvPr>
          <p:cNvCxnSpPr>
            <a:cxnSpLocks/>
            <a:stCxn id="7" idx="3"/>
            <a:endCxn id="26" idx="1"/>
          </p:cNvCxnSpPr>
          <p:nvPr/>
        </p:nvCxnSpPr>
        <p:spPr>
          <a:xfrm flipV="1">
            <a:off x="5124237" y="4517500"/>
            <a:ext cx="372769" cy="1"/>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그림 46">
            <a:extLst>
              <a:ext uri="{FF2B5EF4-FFF2-40B4-BE49-F238E27FC236}">
                <a16:creationId xmlns:a16="http://schemas.microsoft.com/office/drawing/2014/main" id="{91AC4C0C-D37A-9B30-37F3-932EFFED370A}"/>
              </a:ext>
            </a:extLst>
          </p:cNvPr>
          <p:cNvPicPr>
            <a:picLocks noChangeAspect="1"/>
          </p:cNvPicPr>
          <p:nvPr/>
        </p:nvPicPr>
        <p:blipFill>
          <a:blip r:embed="rId9"/>
          <a:stretch>
            <a:fillRect/>
          </a:stretch>
        </p:blipFill>
        <p:spPr>
          <a:xfrm>
            <a:off x="7375901" y="3680774"/>
            <a:ext cx="431435" cy="414626"/>
          </a:xfrm>
          <a:prstGeom prst="rect">
            <a:avLst/>
          </a:prstGeom>
        </p:spPr>
      </p:pic>
      <p:pic>
        <p:nvPicPr>
          <p:cNvPr id="48" name="그림 47">
            <a:extLst>
              <a:ext uri="{FF2B5EF4-FFF2-40B4-BE49-F238E27FC236}">
                <a16:creationId xmlns:a16="http://schemas.microsoft.com/office/drawing/2014/main" id="{DAB7DE51-8636-F122-B35E-DF97F1590EE9}"/>
              </a:ext>
            </a:extLst>
          </p:cNvPr>
          <p:cNvPicPr>
            <a:picLocks noChangeAspect="1"/>
          </p:cNvPicPr>
          <p:nvPr/>
        </p:nvPicPr>
        <p:blipFill>
          <a:blip r:embed="rId10"/>
          <a:stretch>
            <a:fillRect/>
          </a:stretch>
        </p:blipFill>
        <p:spPr>
          <a:xfrm>
            <a:off x="7315200" y="4119079"/>
            <a:ext cx="552835" cy="414626"/>
          </a:xfrm>
          <a:prstGeom prst="rect">
            <a:avLst/>
          </a:prstGeom>
        </p:spPr>
      </p:pic>
      <p:pic>
        <p:nvPicPr>
          <p:cNvPr id="49" name="그림 48">
            <a:extLst>
              <a:ext uri="{FF2B5EF4-FFF2-40B4-BE49-F238E27FC236}">
                <a16:creationId xmlns:a16="http://schemas.microsoft.com/office/drawing/2014/main" id="{D3796987-A85F-E381-8EB8-DE0569E371B0}"/>
              </a:ext>
            </a:extLst>
          </p:cNvPr>
          <p:cNvPicPr>
            <a:picLocks noChangeAspect="1"/>
          </p:cNvPicPr>
          <p:nvPr/>
        </p:nvPicPr>
        <p:blipFill>
          <a:blip r:embed="rId11"/>
          <a:stretch>
            <a:fillRect/>
          </a:stretch>
        </p:blipFill>
        <p:spPr>
          <a:xfrm>
            <a:off x="7394661" y="3223161"/>
            <a:ext cx="395673" cy="414627"/>
          </a:xfrm>
          <a:prstGeom prst="rect">
            <a:avLst/>
          </a:prstGeom>
        </p:spPr>
      </p:pic>
      <p:pic>
        <p:nvPicPr>
          <p:cNvPr id="50" name="그림 49">
            <a:extLst>
              <a:ext uri="{FF2B5EF4-FFF2-40B4-BE49-F238E27FC236}">
                <a16:creationId xmlns:a16="http://schemas.microsoft.com/office/drawing/2014/main" id="{036151BF-7ED6-0715-36B9-4A83291C8710}"/>
              </a:ext>
            </a:extLst>
          </p:cNvPr>
          <p:cNvPicPr>
            <a:picLocks noChangeAspect="1"/>
          </p:cNvPicPr>
          <p:nvPr/>
        </p:nvPicPr>
        <p:blipFill>
          <a:blip r:embed="rId12"/>
          <a:stretch>
            <a:fillRect/>
          </a:stretch>
        </p:blipFill>
        <p:spPr>
          <a:xfrm>
            <a:off x="7369717" y="2785772"/>
            <a:ext cx="421175" cy="414628"/>
          </a:xfrm>
          <a:prstGeom prst="rect">
            <a:avLst/>
          </a:prstGeom>
        </p:spPr>
      </p:pic>
      <p:pic>
        <p:nvPicPr>
          <p:cNvPr id="51" name="그림 50">
            <a:extLst>
              <a:ext uri="{FF2B5EF4-FFF2-40B4-BE49-F238E27FC236}">
                <a16:creationId xmlns:a16="http://schemas.microsoft.com/office/drawing/2014/main" id="{3008D9B9-9672-F9F7-B1C9-CE4987F78CE9}"/>
              </a:ext>
            </a:extLst>
          </p:cNvPr>
          <p:cNvPicPr>
            <a:picLocks noChangeAspect="1"/>
          </p:cNvPicPr>
          <p:nvPr/>
        </p:nvPicPr>
        <p:blipFill>
          <a:blip r:embed="rId13"/>
          <a:stretch>
            <a:fillRect/>
          </a:stretch>
        </p:blipFill>
        <p:spPr>
          <a:xfrm>
            <a:off x="8606804" y="3223161"/>
            <a:ext cx="660400" cy="660400"/>
          </a:xfrm>
          <a:prstGeom prst="rect">
            <a:avLst/>
          </a:prstGeom>
        </p:spPr>
      </p:pic>
      <p:cxnSp>
        <p:nvCxnSpPr>
          <p:cNvPr id="52" name="꺾인 연결선[E] 51">
            <a:extLst>
              <a:ext uri="{FF2B5EF4-FFF2-40B4-BE49-F238E27FC236}">
                <a16:creationId xmlns:a16="http://schemas.microsoft.com/office/drawing/2014/main" id="{ABCD8ECB-282A-6335-0B2A-8E0A1E5F558C}"/>
              </a:ext>
            </a:extLst>
          </p:cNvPr>
          <p:cNvCxnSpPr>
            <a:cxnSpLocks/>
            <a:stCxn id="9" idx="3"/>
            <a:endCxn id="50" idx="1"/>
          </p:cNvCxnSpPr>
          <p:nvPr/>
        </p:nvCxnSpPr>
        <p:spPr>
          <a:xfrm flipV="1">
            <a:off x="5193878" y="2993086"/>
            <a:ext cx="2175839" cy="2108"/>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FA01F47-3330-C635-0239-9C3660364D09}"/>
              </a:ext>
            </a:extLst>
          </p:cNvPr>
          <p:cNvSpPr txBox="1"/>
          <p:nvPr/>
        </p:nvSpPr>
        <p:spPr>
          <a:xfrm>
            <a:off x="2729982" y="2702939"/>
            <a:ext cx="1238609" cy="276999"/>
          </a:xfrm>
          <a:prstGeom prst="rect">
            <a:avLst/>
          </a:prstGeom>
          <a:noFill/>
        </p:spPr>
        <p:txBody>
          <a:bodyPr wrap="none" rtlCol="0">
            <a:spAutoFit/>
          </a:bodyPr>
          <a:lstStyle/>
          <a:p>
            <a:r>
              <a:rPr kumimoji="1" lang="en-US" altLang="ko-Kore-KR" sz="1200" dirty="0"/>
              <a:t>HTTP/Restful</a:t>
            </a:r>
            <a:r>
              <a:rPr kumimoji="1" lang="ko-KR" altLang="en-US" sz="1200" dirty="0"/>
              <a:t> </a:t>
            </a:r>
            <a:r>
              <a:rPr kumimoji="1" lang="en-US" altLang="ko-KR" sz="1200" dirty="0"/>
              <a:t>API</a:t>
            </a:r>
            <a:endParaRPr kumimoji="1" lang="ko-Kore-KR" altLang="en-US" sz="1200" dirty="0"/>
          </a:p>
        </p:txBody>
      </p:sp>
      <p:sp>
        <p:nvSpPr>
          <p:cNvPr id="56" name="TextBox 55">
            <a:extLst>
              <a:ext uri="{FF2B5EF4-FFF2-40B4-BE49-F238E27FC236}">
                <a16:creationId xmlns:a16="http://schemas.microsoft.com/office/drawing/2014/main" id="{E027E028-B68C-DDC5-6C75-D317B32B0A67}"/>
              </a:ext>
            </a:extLst>
          </p:cNvPr>
          <p:cNvSpPr txBox="1"/>
          <p:nvPr/>
        </p:nvSpPr>
        <p:spPr>
          <a:xfrm>
            <a:off x="5429805" y="2702938"/>
            <a:ext cx="513795" cy="276999"/>
          </a:xfrm>
          <a:prstGeom prst="rect">
            <a:avLst/>
          </a:prstGeom>
          <a:noFill/>
        </p:spPr>
        <p:txBody>
          <a:bodyPr wrap="none" rtlCol="0">
            <a:spAutoFit/>
          </a:bodyPr>
          <a:lstStyle/>
          <a:p>
            <a:r>
              <a:rPr kumimoji="1" lang="en-US" altLang="ko-Kore-KR" sz="1200" dirty="0"/>
              <a:t>HTTP</a:t>
            </a:r>
            <a:endParaRPr kumimoji="1" lang="ko-Kore-KR" altLang="en-US" sz="1200" dirty="0"/>
          </a:p>
        </p:txBody>
      </p:sp>
      <p:cxnSp>
        <p:nvCxnSpPr>
          <p:cNvPr id="57" name="직선 화살표 연결선 56">
            <a:extLst>
              <a:ext uri="{FF2B5EF4-FFF2-40B4-BE49-F238E27FC236}">
                <a16:creationId xmlns:a16="http://schemas.microsoft.com/office/drawing/2014/main" id="{8EEF8602-A224-866A-BC31-E8089D5E3524}"/>
              </a:ext>
            </a:extLst>
          </p:cNvPr>
          <p:cNvCxnSpPr>
            <a:cxnSpLocks/>
            <a:stCxn id="25" idx="0"/>
          </p:cNvCxnSpPr>
          <p:nvPr/>
        </p:nvCxnSpPr>
        <p:spPr>
          <a:xfrm flipH="1" flipV="1">
            <a:off x="4716003" y="3086086"/>
            <a:ext cx="62873" cy="3094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D51CDFA6-6AA4-2B01-173B-46645D590930}"/>
              </a:ext>
            </a:extLst>
          </p:cNvPr>
          <p:cNvSpPr txBox="1"/>
          <p:nvPr/>
        </p:nvSpPr>
        <p:spPr>
          <a:xfrm>
            <a:off x="4724400" y="3124200"/>
            <a:ext cx="513795" cy="276999"/>
          </a:xfrm>
          <a:prstGeom prst="rect">
            <a:avLst/>
          </a:prstGeom>
          <a:noFill/>
        </p:spPr>
        <p:txBody>
          <a:bodyPr wrap="none" rtlCol="0">
            <a:spAutoFit/>
          </a:bodyPr>
          <a:lstStyle/>
          <a:p>
            <a:r>
              <a:rPr kumimoji="1" lang="en-US" altLang="ko-Kore-KR" sz="1200" dirty="0"/>
              <a:t>HTTP</a:t>
            </a:r>
            <a:endParaRPr kumimoji="1" lang="ko-Kore-KR" altLang="en-US" sz="1200" dirty="0"/>
          </a:p>
        </p:txBody>
      </p:sp>
      <p:sp>
        <p:nvSpPr>
          <p:cNvPr id="65" name="모서리가 둥근 직사각형 64">
            <a:extLst>
              <a:ext uri="{FF2B5EF4-FFF2-40B4-BE49-F238E27FC236}">
                <a16:creationId xmlns:a16="http://schemas.microsoft.com/office/drawing/2014/main" id="{F5EA3C39-7B5D-6748-BB13-44D60AC654A3}"/>
              </a:ext>
            </a:extLst>
          </p:cNvPr>
          <p:cNvSpPr/>
          <p:nvPr/>
        </p:nvSpPr>
        <p:spPr>
          <a:xfrm>
            <a:off x="4253616" y="4054333"/>
            <a:ext cx="940262" cy="2128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000" dirty="0"/>
              <a:t> Image blog</a:t>
            </a:r>
            <a:endParaRPr kumimoji="1" lang="ko-Kore-KR" altLang="en-US" sz="1000" dirty="0"/>
          </a:p>
        </p:txBody>
      </p:sp>
      <p:sp>
        <p:nvSpPr>
          <p:cNvPr id="66" name="모서리가 둥근 직사각형 65">
            <a:extLst>
              <a:ext uri="{FF2B5EF4-FFF2-40B4-BE49-F238E27FC236}">
                <a16:creationId xmlns:a16="http://schemas.microsoft.com/office/drawing/2014/main" id="{A2A46386-DA7C-81F2-1F2E-3C2FFD0D31EB}"/>
              </a:ext>
            </a:extLst>
          </p:cNvPr>
          <p:cNvSpPr/>
          <p:nvPr/>
        </p:nvSpPr>
        <p:spPr>
          <a:xfrm>
            <a:off x="4031778" y="3402836"/>
            <a:ext cx="692622" cy="2128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ore-KR" sz="1000" dirty="0"/>
              <a:t> REST API</a:t>
            </a:r>
            <a:endParaRPr kumimoji="1" lang="ko-Kore-KR" altLang="en-US" sz="1000" dirty="0"/>
          </a:p>
        </p:txBody>
      </p:sp>
      <p:sp>
        <p:nvSpPr>
          <p:cNvPr id="33" name="TextBox 32">
            <a:extLst>
              <a:ext uri="{FF2B5EF4-FFF2-40B4-BE49-F238E27FC236}">
                <a16:creationId xmlns:a16="http://schemas.microsoft.com/office/drawing/2014/main" id="{F7F7F2CF-5152-F03B-CCDD-A01F95E9695B}"/>
              </a:ext>
            </a:extLst>
          </p:cNvPr>
          <p:cNvSpPr txBox="1"/>
          <p:nvPr/>
        </p:nvSpPr>
        <p:spPr>
          <a:xfrm>
            <a:off x="3856074" y="3152001"/>
            <a:ext cx="870431" cy="276999"/>
          </a:xfrm>
          <a:prstGeom prst="rect">
            <a:avLst/>
          </a:prstGeom>
          <a:noFill/>
        </p:spPr>
        <p:txBody>
          <a:bodyPr wrap="none" rtlCol="0">
            <a:spAutoFit/>
          </a:bodyPr>
          <a:lstStyle/>
          <a:p>
            <a:r>
              <a:rPr kumimoji="1" lang="en-US" altLang="ko-Kore-KR" sz="1200" dirty="0"/>
              <a:t>PORT:8000</a:t>
            </a:r>
            <a:endParaRPr kumimoji="1" lang="ko-Kore-KR" altLang="en-US" sz="1200" dirty="0"/>
          </a:p>
        </p:txBody>
      </p:sp>
      <p:sp>
        <p:nvSpPr>
          <p:cNvPr id="35" name="TextBox 34">
            <a:extLst>
              <a:ext uri="{FF2B5EF4-FFF2-40B4-BE49-F238E27FC236}">
                <a16:creationId xmlns:a16="http://schemas.microsoft.com/office/drawing/2014/main" id="{6254C7AC-6818-E540-E402-89B1617ED852}"/>
              </a:ext>
            </a:extLst>
          </p:cNvPr>
          <p:cNvSpPr txBox="1"/>
          <p:nvPr/>
        </p:nvSpPr>
        <p:spPr>
          <a:xfrm>
            <a:off x="4572000" y="2694801"/>
            <a:ext cx="870431" cy="276999"/>
          </a:xfrm>
          <a:prstGeom prst="rect">
            <a:avLst/>
          </a:prstGeom>
          <a:noFill/>
        </p:spPr>
        <p:txBody>
          <a:bodyPr wrap="none" rtlCol="0">
            <a:spAutoFit/>
          </a:bodyPr>
          <a:lstStyle/>
          <a:p>
            <a:r>
              <a:rPr kumimoji="1" lang="en-US" altLang="ko-Kore-KR" sz="1200" dirty="0"/>
              <a:t>PORT:8080</a:t>
            </a:r>
            <a:endParaRPr kumimoji="1" lang="ko-Kore-KR" altLang="en-US" sz="1200" dirty="0"/>
          </a:p>
        </p:txBody>
      </p:sp>
      <p:sp>
        <p:nvSpPr>
          <p:cNvPr id="38" name="TextBox 37">
            <a:extLst>
              <a:ext uri="{FF2B5EF4-FFF2-40B4-BE49-F238E27FC236}">
                <a16:creationId xmlns:a16="http://schemas.microsoft.com/office/drawing/2014/main" id="{0A2D9E07-B252-368F-6CC7-299C67EC932D}"/>
              </a:ext>
            </a:extLst>
          </p:cNvPr>
          <p:cNvSpPr txBox="1"/>
          <p:nvPr/>
        </p:nvSpPr>
        <p:spPr>
          <a:xfrm>
            <a:off x="1903368" y="5377056"/>
            <a:ext cx="1578501" cy="276999"/>
          </a:xfrm>
          <a:prstGeom prst="rect">
            <a:avLst/>
          </a:prstGeom>
          <a:noFill/>
        </p:spPr>
        <p:txBody>
          <a:bodyPr wrap="square" rtlCol="0">
            <a:spAutoFit/>
          </a:bodyPr>
          <a:lstStyle/>
          <a:p>
            <a:pPr algn="ctr"/>
            <a:r>
              <a:rPr kumimoji="1" lang="en-US" altLang="ko-Kore-KR" sz="1200" dirty="0"/>
              <a:t>&lt;EDGE SYSTEM&gt;</a:t>
            </a:r>
            <a:endParaRPr kumimoji="1" lang="ko-Kore-KR" altLang="en-US" sz="1200" dirty="0"/>
          </a:p>
        </p:txBody>
      </p:sp>
      <p:sp>
        <p:nvSpPr>
          <p:cNvPr id="39" name="TextBox 38">
            <a:extLst>
              <a:ext uri="{FF2B5EF4-FFF2-40B4-BE49-F238E27FC236}">
                <a16:creationId xmlns:a16="http://schemas.microsoft.com/office/drawing/2014/main" id="{DF3C3EBE-3F71-2BF4-18BE-D4502915FCFA}"/>
              </a:ext>
            </a:extLst>
          </p:cNvPr>
          <p:cNvSpPr txBox="1"/>
          <p:nvPr/>
        </p:nvSpPr>
        <p:spPr>
          <a:xfrm>
            <a:off x="6800813" y="5334000"/>
            <a:ext cx="2148302" cy="276999"/>
          </a:xfrm>
          <a:prstGeom prst="rect">
            <a:avLst/>
          </a:prstGeom>
          <a:noFill/>
        </p:spPr>
        <p:txBody>
          <a:bodyPr wrap="square" rtlCol="0">
            <a:spAutoFit/>
          </a:bodyPr>
          <a:lstStyle/>
          <a:p>
            <a:pPr algn="ctr"/>
            <a:r>
              <a:rPr kumimoji="1" lang="en-US" altLang="ko-Kore-KR" sz="1200" dirty="0"/>
              <a:t>&lt;CLIENT&gt;</a:t>
            </a:r>
            <a:endParaRPr kumimoji="1" lang="ko-Kore-KR" altLang="en-US" sz="1200" dirty="0"/>
          </a:p>
        </p:txBody>
      </p:sp>
      <p:pic>
        <p:nvPicPr>
          <p:cNvPr id="10" name="그림 9">
            <a:extLst>
              <a:ext uri="{FF2B5EF4-FFF2-40B4-BE49-F238E27FC236}">
                <a16:creationId xmlns:a16="http://schemas.microsoft.com/office/drawing/2014/main" id="{61838BDA-9BCA-D027-CC4E-8EEB92208651}"/>
              </a:ext>
            </a:extLst>
          </p:cNvPr>
          <p:cNvPicPr>
            <a:picLocks noChangeAspect="1"/>
          </p:cNvPicPr>
          <p:nvPr/>
        </p:nvPicPr>
        <p:blipFill>
          <a:blip r:embed="rId14"/>
          <a:stretch>
            <a:fillRect/>
          </a:stretch>
        </p:blipFill>
        <p:spPr>
          <a:xfrm>
            <a:off x="7364586" y="4589324"/>
            <a:ext cx="431435" cy="439876"/>
          </a:xfrm>
          <a:prstGeom prst="rect">
            <a:avLst/>
          </a:prstGeom>
        </p:spPr>
      </p:pic>
      <p:pic>
        <p:nvPicPr>
          <p:cNvPr id="18" name="그림 17">
            <a:extLst>
              <a:ext uri="{FF2B5EF4-FFF2-40B4-BE49-F238E27FC236}">
                <a16:creationId xmlns:a16="http://schemas.microsoft.com/office/drawing/2014/main" id="{7827456F-4861-74AE-96C0-B533B83ABB09}"/>
              </a:ext>
            </a:extLst>
          </p:cNvPr>
          <p:cNvPicPr>
            <a:picLocks noChangeAspect="1"/>
          </p:cNvPicPr>
          <p:nvPr/>
        </p:nvPicPr>
        <p:blipFill>
          <a:blip r:embed="rId15"/>
          <a:stretch>
            <a:fillRect/>
          </a:stretch>
        </p:blipFill>
        <p:spPr>
          <a:xfrm>
            <a:off x="3201100" y="6115018"/>
            <a:ext cx="715339" cy="357670"/>
          </a:xfrm>
          <a:prstGeom prst="rect">
            <a:avLst/>
          </a:prstGeom>
        </p:spPr>
      </p:pic>
      <p:sp>
        <p:nvSpPr>
          <p:cNvPr id="19" name="TextBox 18">
            <a:extLst>
              <a:ext uri="{FF2B5EF4-FFF2-40B4-BE49-F238E27FC236}">
                <a16:creationId xmlns:a16="http://schemas.microsoft.com/office/drawing/2014/main" id="{B692E289-E0B5-EAE3-9D1B-CDBDB0A7DFDF}"/>
              </a:ext>
            </a:extLst>
          </p:cNvPr>
          <p:cNvSpPr txBox="1"/>
          <p:nvPr/>
        </p:nvSpPr>
        <p:spPr>
          <a:xfrm>
            <a:off x="3960572" y="5334000"/>
            <a:ext cx="2148302" cy="276999"/>
          </a:xfrm>
          <a:prstGeom prst="rect">
            <a:avLst/>
          </a:prstGeom>
          <a:noFill/>
        </p:spPr>
        <p:txBody>
          <a:bodyPr wrap="square" rtlCol="0">
            <a:spAutoFit/>
          </a:bodyPr>
          <a:lstStyle/>
          <a:p>
            <a:pPr algn="ctr"/>
            <a:r>
              <a:rPr kumimoji="1" lang="en-US" altLang="ko-Kore-KR" sz="1200" dirty="0"/>
              <a:t>&lt;SERVICE SYSTEM&gt;</a:t>
            </a:r>
            <a:endParaRPr kumimoji="1" lang="ko-Kore-KR" altLang="en-US" sz="1200" dirty="0"/>
          </a:p>
        </p:txBody>
      </p:sp>
      <p:pic>
        <p:nvPicPr>
          <p:cNvPr id="14" name="Picture 13">
            <a:extLst>
              <a:ext uri="{FF2B5EF4-FFF2-40B4-BE49-F238E27FC236}">
                <a16:creationId xmlns:a16="http://schemas.microsoft.com/office/drawing/2014/main" id="{99D098B0-3694-0AD9-B92B-07FFF61854EF}"/>
              </a:ext>
            </a:extLst>
          </p:cNvPr>
          <p:cNvPicPr>
            <a:picLocks noChangeAspect="1"/>
          </p:cNvPicPr>
          <p:nvPr/>
        </p:nvPicPr>
        <p:blipFill>
          <a:blip r:embed="rId16" cstate="print">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7956251" y="2785225"/>
            <a:ext cx="431436" cy="169698"/>
          </a:xfrm>
          <a:prstGeom prst="rect">
            <a:avLst/>
          </a:prstGeom>
        </p:spPr>
      </p:pic>
      <p:cxnSp>
        <p:nvCxnSpPr>
          <p:cNvPr id="20" name="직선 화살표 연결선 11">
            <a:extLst>
              <a:ext uri="{FF2B5EF4-FFF2-40B4-BE49-F238E27FC236}">
                <a16:creationId xmlns:a16="http://schemas.microsoft.com/office/drawing/2014/main" id="{1217804E-4D0C-C430-4348-059D4F78A1FF}"/>
              </a:ext>
            </a:extLst>
          </p:cNvPr>
          <p:cNvCxnSpPr>
            <a:cxnSpLocks/>
            <a:stCxn id="14" idx="3"/>
          </p:cNvCxnSpPr>
          <p:nvPr/>
        </p:nvCxnSpPr>
        <p:spPr>
          <a:xfrm flipV="1">
            <a:off x="8387687" y="2237705"/>
            <a:ext cx="351434" cy="632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bject 4">
            <a:extLst>
              <a:ext uri="{FF2B5EF4-FFF2-40B4-BE49-F238E27FC236}">
                <a16:creationId xmlns:a16="http://schemas.microsoft.com/office/drawing/2014/main" id="{1CBFCBAB-033E-815A-B006-E5D914AB0AC3}"/>
              </a:ext>
            </a:extLst>
          </p:cNvPr>
          <p:cNvSpPr txBox="1"/>
          <p:nvPr/>
        </p:nvSpPr>
        <p:spPr>
          <a:xfrm>
            <a:off x="5791200" y="1566928"/>
            <a:ext cx="3978459" cy="900888"/>
          </a:xfrm>
          <a:prstGeom prst="rect">
            <a:avLst/>
          </a:prstGeom>
        </p:spPr>
        <p:txBody>
          <a:bodyPr vert="horz" wrap="square" lIns="0" tIns="13335" rIns="0" bIns="0" rtlCol="0">
            <a:spAutoFit/>
          </a:bodyPr>
          <a:lstStyle/>
          <a:p>
            <a:pPr marL="12065">
              <a:lnSpc>
                <a:spcPct val="100000"/>
              </a:lnSpc>
              <a:spcBef>
                <a:spcPts val="105"/>
              </a:spcBef>
              <a:tabLst>
                <a:tab pos="299720" algn="l"/>
              </a:tabLst>
            </a:pPr>
            <a:r>
              <a:rPr lang="en-US" sz="1400" dirty="0">
                <a:latin typeface="+mn-ea"/>
                <a:cs typeface="Malgun Gothic"/>
              </a:rPr>
              <a:t>Button features added to:</a:t>
            </a:r>
          </a:p>
          <a:p>
            <a:pPr marL="12065">
              <a:lnSpc>
                <a:spcPct val="100000"/>
              </a:lnSpc>
              <a:spcBef>
                <a:spcPts val="105"/>
              </a:spcBef>
              <a:tabLst>
                <a:tab pos="299720" algn="l"/>
              </a:tabLst>
            </a:pPr>
            <a:r>
              <a:rPr lang="en-US" sz="1400" dirty="0">
                <a:latin typeface="+mn-ea"/>
                <a:cs typeface="Malgun Gothic"/>
              </a:rPr>
              <a:t>- Highlight human detections at the </a:t>
            </a:r>
            <a:r>
              <a:rPr lang="en-US" sz="1400" dirty="0" err="1">
                <a:latin typeface="+mn-ea"/>
                <a:cs typeface="Malgun Gothic"/>
              </a:rPr>
              <a:t>frontdoor</a:t>
            </a:r>
            <a:endParaRPr lang="en-US" sz="1400" dirty="0">
              <a:latin typeface="+mn-ea"/>
              <a:cs typeface="Malgun Gothic"/>
            </a:endParaRPr>
          </a:p>
          <a:p>
            <a:pPr marL="12065">
              <a:lnSpc>
                <a:spcPct val="100000"/>
              </a:lnSpc>
              <a:spcBef>
                <a:spcPts val="105"/>
              </a:spcBef>
              <a:tabLst>
                <a:tab pos="299720" algn="l"/>
              </a:tabLst>
            </a:pPr>
            <a:r>
              <a:rPr lang="en-US" sz="1400" dirty="0">
                <a:latin typeface="+mn-ea"/>
                <a:cs typeface="Malgun Gothic"/>
              </a:rPr>
              <a:t>- Allow users to download the human-detected images for user confirmation</a:t>
            </a:r>
            <a:endParaRPr sz="1400" dirty="0">
              <a:latin typeface="+mn-ea"/>
              <a:cs typeface="Malgun Gothic"/>
            </a:endParaRPr>
          </a:p>
        </p:txBody>
      </p:sp>
      <p:sp>
        <p:nvSpPr>
          <p:cNvPr id="41" name="object 4">
            <a:extLst>
              <a:ext uri="{FF2B5EF4-FFF2-40B4-BE49-F238E27FC236}">
                <a16:creationId xmlns:a16="http://schemas.microsoft.com/office/drawing/2014/main" id="{5A3D9433-7474-C79B-4C56-FE1A54A74CE7}"/>
              </a:ext>
            </a:extLst>
          </p:cNvPr>
          <p:cNvSpPr txBox="1"/>
          <p:nvPr/>
        </p:nvSpPr>
        <p:spPr>
          <a:xfrm>
            <a:off x="7983172" y="2775916"/>
            <a:ext cx="1111173" cy="167354"/>
          </a:xfrm>
          <a:prstGeom prst="rect">
            <a:avLst/>
          </a:prstGeom>
        </p:spPr>
        <p:txBody>
          <a:bodyPr vert="horz" wrap="square" lIns="0" tIns="13335" rIns="0" bIns="0" rtlCol="0">
            <a:spAutoFit/>
          </a:bodyPr>
          <a:lstStyle/>
          <a:p>
            <a:pPr marL="12065">
              <a:lnSpc>
                <a:spcPct val="100000"/>
              </a:lnSpc>
              <a:spcBef>
                <a:spcPts val="105"/>
              </a:spcBef>
              <a:tabLst>
                <a:tab pos="299720" algn="l"/>
              </a:tabLst>
            </a:pPr>
            <a:r>
              <a:rPr lang="en-US" sz="1000" dirty="0">
                <a:latin typeface="+mn-ea"/>
                <a:cs typeface="Malgun Gothic"/>
              </a:rPr>
              <a:t>button</a:t>
            </a:r>
            <a:endParaRPr sz="1400" dirty="0">
              <a:latin typeface="+mn-ea"/>
              <a:cs typeface="Malgun Gothic"/>
            </a:endParaRPr>
          </a:p>
        </p:txBody>
      </p:sp>
      <p:pic>
        <p:nvPicPr>
          <p:cNvPr id="46" name="Picture 45">
            <a:extLst>
              <a:ext uri="{FF2B5EF4-FFF2-40B4-BE49-F238E27FC236}">
                <a16:creationId xmlns:a16="http://schemas.microsoft.com/office/drawing/2014/main" id="{C8E4F773-3B5B-85F2-CD5A-86702DBE09A8}"/>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921652" y="3460652"/>
            <a:ext cx="1648020" cy="1648020"/>
          </a:xfrm>
          <a:prstGeom prst="rect">
            <a:avLst/>
          </a:prstGeom>
        </p:spPr>
      </p:pic>
      <p:pic>
        <p:nvPicPr>
          <p:cNvPr id="16" name="그림 15">
            <a:extLst>
              <a:ext uri="{FF2B5EF4-FFF2-40B4-BE49-F238E27FC236}">
                <a16:creationId xmlns:a16="http://schemas.microsoft.com/office/drawing/2014/main" id="{A424E271-6665-5F41-7DAD-DE491889775C}"/>
              </a:ext>
            </a:extLst>
          </p:cNvPr>
          <p:cNvPicPr>
            <a:picLocks noChangeAspect="1"/>
          </p:cNvPicPr>
          <p:nvPr/>
        </p:nvPicPr>
        <p:blipFill>
          <a:blip r:embed="rId19"/>
          <a:stretch>
            <a:fillRect/>
          </a:stretch>
        </p:blipFill>
        <p:spPr>
          <a:xfrm>
            <a:off x="1928912" y="5126178"/>
            <a:ext cx="797854" cy="235616"/>
          </a:xfrm>
          <a:prstGeom prst="rect">
            <a:avLst/>
          </a:prstGeom>
        </p:spPr>
      </p:pic>
      <p:pic>
        <p:nvPicPr>
          <p:cNvPr id="6" name="그림 5">
            <a:extLst>
              <a:ext uri="{FF2B5EF4-FFF2-40B4-BE49-F238E27FC236}">
                <a16:creationId xmlns:a16="http://schemas.microsoft.com/office/drawing/2014/main" id="{30307A8A-A117-F084-4D3B-B664B3E9CE16}"/>
              </a:ext>
            </a:extLst>
          </p:cNvPr>
          <p:cNvPicPr>
            <a:picLocks noChangeAspect="1"/>
          </p:cNvPicPr>
          <p:nvPr/>
        </p:nvPicPr>
        <p:blipFill>
          <a:blip r:embed="rId20"/>
          <a:stretch>
            <a:fillRect/>
          </a:stretch>
        </p:blipFill>
        <p:spPr>
          <a:xfrm>
            <a:off x="2145615" y="4729802"/>
            <a:ext cx="1047750" cy="327192"/>
          </a:xfrm>
          <a:prstGeom prst="rect">
            <a:avLst/>
          </a:prstGeom>
        </p:spPr>
      </p:pic>
      <p:pic>
        <p:nvPicPr>
          <p:cNvPr id="17" name="그림 16">
            <a:extLst>
              <a:ext uri="{FF2B5EF4-FFF2-40B4-BE49-F238E27FC236}">
                <a16:creationId xmlns:a16="http://schemas.microsoft.com/office/drawing/2014/main" id="{9C825158-FCC8-6ED3-0E4D-AA17A3C34D60}"/>
              </a:ext>
            </a:extLst>
          </p:cNvPr>
          <p:cNvPicPr>
            <a:picLocks noChangeAspect="1"/>
          </p:cNvPicPr>
          <p:nvPr/>
        </p:nvPicPr>
        <p:blipFill>
          <a:blip r:embed="rId21"/>
          <a:stretch>
            <a:fillRect/>
          </a:stretch>
        </p:blipFill>
        <p:spPr>
          <a:xfrm>
            <a:off x="2824080" y="5275116"/>
            <a:ext cx="609600" cy="162878"/>
          </a:xfrm>
          <a:prstGeom prst="rect">
            <a:avLst/>
          </a:prstGeom>
        </p:spPr>
      </p:pic>
      <p:cxnSp>
        <p:nvCxnSpPr>
          <p:cNvPr id="58" name="직선 화살표 연결선 11">
            <a:extLst>
              <a:ext uri="{FF2B5EF4-FFF2-40B4-BE49-F238E27FC236}">
                <a16:creationId xmlns:a16="http://schemas.microsoft.com/office/drawing/2014/main" id="{E971C2FE-EA34-8356-C189-FD466664AFF3}"/>
              </a:ext>
            </a:extLst>
          </p:cNvPr>
          <p:cNvCxnSpPr>
            <a:cxnSpLocks/>
            <a:stCxn id="5" idx="3"/>
          </p:cNvCxnSpPr>
          <p:nvPr/>
        </p:nvCxnSpPr>
        <p:spPr>
          <a:xfrm>
            <a:off x="1851454" y="3898674"/>
            <a:ext cx="773562" cy="2824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object 4">
            <a:extLst>
              <a:ext uri="{FF2B5EF4-FFF2-40B4-BE49-F238E27FC236}">
                <a16:creationId xmlns:a16="http://schemas.microsoft.com/office/drawing/2014/main" id="{0E368405-4FB9-5BBC-FB46-32D4863C1544}"/>
              </a:ext>
            </a:extLst>
          </p:cNvPr>
          <p:cNvSpPr txBox="1"/>
          <p:nvPr/>
        </p:nvSpPr>
        <p:spPr>
          <a:xfrm>
            <a:off x="107208" y="3256016"/>
            <a:ext cx="2088118" cy="395621"/>
          </a:xfrm>
          <a:prstGeom prst="rect">
            <a:avLst/>
          </a:prstGeom>
        </p:spPr>
        <p:txBody>
          <a:bodyPr vert="horz" wrap="square" lIns="0" tIns="13335" rIns="0" bIns="0" rtlCol="0">
            <a:spAutoFit/>
          </a:bodyPr>
          <a:lstStyle/>
          <a:p>
            <a:pPr marL="12065">
              <a:lnSpc>
                <a:spcPct val="100000"/>
              </a:lnSpc>
              <a:spcBef>
                <a:spcPts val="105"/>
              </a:spcBef>
              <a:tabLst>
                <a:tab pos="299720" algn="l"/>
              </a:tabLst>
            </a:pPr>
            <a:r>
              <a:rPr lang="en-US" sz="1200" dirty="0">
                <a:latin typeface="+mn-ea"/>
                <a:cs typeface="Malgun Gothic"/>
              </a:rPr>
              <a:t>Detects object at the front</a:t>
            </a:r>
          </a:p>
          <a:p>
            <a:pPr marL="12065">
              <a:lnSpc>
                <a:spcPct val="100000"/>
              </a:lnSpc>
              <a:spcBef>
                <a:spcPts val="105"/>
              </a:spcBef>
              <a:tabLst>
                <a:tab pos="299720" algn="l"/>
              </a:tabLst>
            </a:pPr>
            <a:r>
              <a:rPr lang="en-US" sz="1200" dirty="0">
                <a:latin typeface="+mn-ea"/>
                <a:cs typeface="Malgun Gothic"/>
              </a:rPr>
              <a:t>door 24 hours a day</a:t>
            </a:r>
            <a:endParaRPr sz="1200" dirty="0">
              <a:latin typeface="+mn-ea"/>
              <a:cs typeface="Malgun Gothic"/>
            </a:endParaRPr>
          </a:p>
        </p:txBody>
      </p:sp>
    </p:spTree>
    <p:extLst>
      <p:ext uri="{BB962C8B-B14F-4D97-AF65-F5344CB8AC3E}">
        <p14:creationId xmlns:p14="http://schemas.microsoft.com/office/powerpoint/2010/main" val="1550194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1090930" cy="330835"/>
          </a:xfrm>
          <a:prstGeom prst="rect">
            <a:avLst/>
          </a:prstGeom>
        </p:spPr>
        <p:txBody>
          <a:bodyPr vert="horz" wrap="square" lIns="0" tIns="13335" rIns="0" bIns="0" rtlCol="0">
            <a:spAutoFit/>
          </a:bodyPr>
          <a:lstStyle/>
          <a:p>
            <a:pPr marL="12700">
              <a:lnSpc>
                <a:spcPct val="100000"/>
              </a:lnSpc>
              <a:spcBef>
                <a:spcPts val="105"/>
              </a:spcBef>
            </a:pPr>
            <a:r>
              <a:rPr lang="ko-KR" altLang="en-US" dirty="0">
                <a:latin typeface="Times New Roman"/>
                <a:cs typeface="Times New Roman"/>
              </a:rPr>
              <a:t>목적</a:t>
            </a:r>
            <a:endParaRPr dirty="0"/>
          </a:p>
        </p:txBody>
      </p:sp>
      <p:sp>
        <p:nvSpPr>
          <p:cNvPr id="4" name="object 4"/>
          <p:cNvSpPr txBox="1"/>
          <p:nvPr/>
        </p:nvSpPr>
        <p:spPr>
          <a:xfrm>
            <a:off x="574040" y="1124817"/>
            <a:ext cx="8265160" cy="1924245"/>
          </a:xfrm>
          <a:prstGeom prst="rect">
            <a:avLst/>
          </a:prstGeom>
        </p:spPr>
        <p:txBody>
          <a:bodyPr vert="horz" wrap="square" lIns="0" tIns="13335" rIns="0" bIns="0" rtlCol="0">
            <a:spAutoFit/>
          </a:bodyPr>
          <a:lstStyle/>
          <a:p>
            <a:pPr marL="12065">
              <a:lnSpc>
                <a:spcPct val="100000"/>
              </a:lnSpc>
              <a:spcBef>
                <a:spcPts val="105"/>
              </a:spcBef>
              <a:tabLst>
                <a:tab pos="299720" algn="l"/>
              </a:tabLst>
            </a:pPr>
            <a:r>
              <a:rPr lang="en-US" sz="2000" spc="-5" dirty="0" err="1">
                <a:latin typeface="+mn-ea"/>
                <a:cs typeface="Malgun Gothic"/>
              </a:rPr>
              <a:t>Frontdoor</a:t>
            </a:r>
            <a:r>
              <a:rPr lang="en-US" sz="2000" spc="-5" dirty="0">
                <a:latin typeface="+mn-ea"/>
                <a:cs typeface="Malgun Gothic"/>
              </a:rPr>
              <a:t> Detection aims to:</a:t>
            </a:r>
          </a:p>
          <a:p>
            <a:pPr marL="812165" lvl="1" indent="-342900">
              <a:spcBef>
                <a:spcPts val="105"/>
              </a:spcBef>
              <a:buFont typeface="Arial" panose="020B0604020202020204" pitchFamily="34" charset="0"/>
              <a:buChar char="•"/>
              <a:tabLst>
                <a:tab pos="299720" algn="l"/>
              </a:tabLst>
            </a:pPr>
            <a:r>
              <a:rPr lang="en-US" sz="2000" spc="-5" dirty="0">
                <a:latin typeface="+mn-ea"/>
                <a:cs typeface="Malgun Gothic"/>
              </a:rPr>
              <a:t>Alert users of any object detections at the </a:t>
            </a:r>
            <a:r>
              <a:rPr lang="en-US" sz="2000" spc="-5" dirty="0" err="1">
                <a:latin typeface="+mn-ea"/>
                <a:cs typeface="Malgun Gothic"/>
              </a:rPr>
              <a:t>frontdoor</a:t>
            </a:r>
            <a:r>
              <a:rPr lang="en-US" sz="2000" spc="-5" dirty="0">
                <a:latin typeface="+mn-ea"/>
                <a:cs typeface="Malgun Gothic"/>
              </a:rPr>
              <a:t> of the house</a:t>
            </a:r>
          </a:p>
          <a:p>
            <a:pPr marL="812165" lvl="1" indent="-342900">
              <a:spcBef>
                <a:spcPts val="105"/>
              </a:spcBef>
              <a:buFont typeface="Arial" panose="020B0604020202020204" pitchFamily="34" charset="0"/>
              <a:buChar char="•"/>
              <a:tabLst>
                <a:tab pos="299720" algn="l"/>
              </a:tabLst>
            </a:pPr>
            <a:r>
              <a:rPr lang="en-US" sz="2000" spc="-5" dirty="0">
                <a:latin typeface="+mn-ea"/>
                <a:cs typeface="Malgun Gothic"/>
              </a:rPr>
              <a:t>Alers users of possible human visitors detected</a:t>
            </a:r>
          </a:p>
          <a:p>
            <a:pPr marL="812165" lvl="1" indent="-342900">
              <a:spcBef>
                <a:spcPts val="105"/>
              </a:spcBef>
              <a:buFont typeface="Arial" panose="020B0604020202020204" pitchFamily="34" charset="0"/>
              <a:buChar char="•"/>
              <a:tabLst>
                <a:tab pos="299720" algn="l"/>
              </a:tabLst>
            </a:pPr>
            <a:r>
              <a:rPr lang="en-US" sz="2000" spc="-5" dirty="0">
                <a:latin typeface="+mn-ea"/>
                <a:cs typeface="Malgun Gothic"/>
              </a:rPr>
              <a:t>Protect user’s safety</a:t>
            </a:r>
          </a:p>
          <a:p>
            <a:pPr marL="812165" lvl="1" indent="-342900">
              <a:spcBef>
                <a:spcPts val="105"/>
              </a:spcBef>
              <a:buFont typeface="Arial" panose="020B0604020202020204" pitchFamily="34" charset="0"/>
              <a:buChar char="•"/>
              <a:tabLst>
                <a:tab pos="299720" algn="l"/>
              </a:tabLst>
            </a:pPr>
            <a:r>
              <a:rPr lang="en-US" sz="2000" spc="-5" dirty="0">
                <a:latin typeface="+mn-ea"/>
                <a:cs typeface="Malgun Gothic"/>
              </a:rPr>
              <a:t>Ensure user’s convenience at home</a:t>
            </a:r>
          </a:p>
          <a:p>
            <a:pPr marL="812165" lvl="1" indent="-342900">
              <a:spcBef>
                <a:spcPts val="105"/>
              </a:spcBef>
              <a:buFont typeface="Arial" panose="020B0604020202020204" pitchFamily="34" charset="0"/>
              <a:buChar char="•"/>
              <a:tabLst>
                <a:tab pos="299720" algn="l"/>
              </a:tabLst>
            </a:pPr>
            <a:endParaRPr sz="2000" dirty="0">
              <a:latin typeface="+mn-ea"/>
              <a:cs typeface="Malgun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1090930" cy="330835"/>
          </a:xfrm>
          <a:prstGeom prst="rect">
            <a:avLst/>
          </a:prstGeom>
        </p:spPr>
        <p:txBody>
          <a:bodyPr vert="horz" wrap="square" lIns="0" tIns="13335" rIns="0" bIns="0" rtlCol="0">
            <a:spAutoFit/>
          </a:bodyPr>
          <a:lstStyle/>
          <a:p>
            <a:pPr marL="12700">
              <a:lnSpc>
                <a:spcPct val="100000"/>
              </a:lnSpc>
              <a:spcBef>
                <a:spcPts val="105"/>
              </a:spcBef>
            </a:pPr>
            <a:r>
              <a:rPr lang="ko-KR" altLang="en-US" sz="2000" dirty="0"/>
              <a:t>필요성</a:t>
            </a:r>
            <a:endParaRPr dirty="0"/>
          </a:p>
        </p:txBody>
      </p:sp>
      <p:sp>
        <p:nvSpPr>
          <p:cNvPr id="4" name="object 4">
            <a:extLst>
              <a:ext uri="{FF2B5EF4-FFF2-40B4-BE49-F238E27FC236}">
                <a16:creationId xmlns:a16="http://schemas.microsoft.com/office/drawing/2014/main" id="{D76A58AD-F3B0-A283-AB5E-F688E4BB7A23}"/>
              </a:ext>
            </a:extLst>
          </p:cNvPr>
          <p:cNvSpPr txBox="1"/>
          <p:nvPr/>
        </p:nvSpPr>
        <p:spPr>
          <a:xfrm>
            <a:off x="381000" y="1124817"/>
            <a:ext cx="9220200" cy="1860125"/>
          </a:xfrm>
          <a:prstGeom prst="rect">
            <a:avLst/>
          </a:prstGeom>
        </p:spPr>
        <p:txBody>
          <a:bodyPr vert="horz" wrap="square" lIns="0" tIns="13335" rIns="0" bIns="0" rtlCol="0">
            <a:spAutoFit/>
          </a:bodyPr>
          <a:lstStyle/>
          <a:p>
            <a:pPr marL="469265" lvl="1">
              <a:spcBef>
                <a:spcPts val="105"/>
              </a:spcBef>
              <a:tabLst>
                <a:tab pos="299720" algn="l"/>
              </a:tabLst>
            </a:pPr>
            <a:r>
              <a:rPr lang="en-US" sz="2000" dirty="0">
                <a:latin typeface="+mn-ea"/>
                <a:cs typeface="Malgun Gothic"/>
              </a:rPr>
              <a:t>With so many criminals and scammers with new tactics to trick people, it’s important to keep track on the people around our house. With this project, the users can detect the entities, objects or people, at their front door and keep track of the detections with the blog server. Users can be more aware of the objects and humans detected in front of their front doorstep and confirm if there is any danger aspects in the detected entities.</a:t>
            </a:r>
            <a:endParaRPr sz="2000" dirty="0">
              <a:latin typeface="+mn-ea"/>
              <a:cs typeface="Malgun Gothic"/>
            </a:endParaRPr>
          </a:p>
        </p:txBody>
      </p:sp>
    </p:spTree>
    <p:extLst>
      <p:ext uri="{BB962C8B-B14F-4D97-AF65-F5344CB8AC3E}">
        <p14:creationId xmlns:p14="http://schemas.microsoft.com/office/powerpoint/2010/main" val="1800516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8504" y="6486875"/>
            <a:ext cx="1705610" cy="239395"/>
          </a:xfrm>
          <a:prstGeom prst="rect">
            <a:avLst/>
          </a:prstGeom>
        </p:spPr>
        <p:txBody>
          <a:bodyPr vert="horz" wrap="square" lIns="0" tIns="12700" rIns="0" bIns="0" rtlCol="0">
            <a:spAutoFit/>
          </a:bodyPr>
          <a:lstStyle/>
          <a:p>
            <a:pPr marL="12700">
              <a:lnSpc>
                <a:spcPct val="100000"/>
              </a:lnSpc>
              <a:spcBef>
                <a:spcPts val="100"/>
              </a:spcBef>
            </a:pPr>
            <a:r>
              <a:rPr sz="1400" b="1" dirty="0">
                <a:solidFill>
                  <a:srgbClr val="1F497D"/>
                </a:solidFill>
                <a:latin typeface="Times New Roman"/>
                <a:cs typeface="Times New Roman"/>
              </a:rPr>
              <a:t>Image </a:t>
            </a:r>
            <a:r>
              <a:rPr sz="1400" b="1" spc="-5" dirty="0">
                <a:solidFill>
                  <a:srgbClr val="1F497D"/>
                </a:solidFill>
                <a:latin typeface="Times New Roman"/>
                <a:cs typeface="Times New Roman"/>
              </a:rPr>
              <a:t>Processing</a:t>
            </a:r>
            <a:r>
              <a:rPr sz="1400" b="1" spc="-70" dirty="0">
                <a:solidFill>
                  <a:srgbClr val="1F497D"/>
                </a:solidFill>
                <a:latin typeface="Times New Roman"/>
                <a:cs typeface="Times New Roman"/>
              </a:rPr>
              <a:t> </a:t>
            </a:r>
            <a:r>
              <a:rPr sz="1400" b="1" dirty="0">
                <a:solidFill>
                  <a:srgbClr val="1F497D"/>
                </a:solidFill>
                <a:latin typeface="Times New Roman"/>
                <a:cs typeface="Times New Roman"/>
              </a:rPr>
              <a:t>Lab</a:t>
            </a:r>
            <a:endParaRPr sz="1400">
              <a:latin typeface="Times New Roman"/>
              <a:cs typeface="Times New Roman"/>
            </a:endParaRPr>
          </a:p>
        </p:txBody>
      </p:sp>
      <p:sp>
        <p:nvSpPr>
          <p:cNvPr id="3" name="object 3"/>
          <p:cNvSpPr txBox="1">
            <a:spLocks noGrp="1"/>
          </p:cNvSpPr>
          <p:nvPr>
            <p:ph type="title"/>
          </p:nvPr>
        </p:nvSpPr>
        <p:spPr>
          <a:xfrm>
            <a:off x="574040" y="609888"/>
            <a:ext cx="6817360" cy="321242"/>
          </a:xfrm>
          <a:prstGeom prst="rect">
            <a:avLst/>
          </a:prstGeom>
        </p:spPr>
        <p:txBody>
          <a:bodyPr vert="horz" wrap="square" lIns="0" tIns="13335" rIns="0" bIns="0" rtlCol="0">
            <a:spAutoFit/>
          </a:bodyPr>
          <a:lstStyle/>
          <a:p>
            <a:pPr marL="12700">
              <a:spcBef>
                <a:spcPts val="105"/>
              </a:spcBef>
            </a:pPr>
            <a:r>
              <a:rPr lang="ko-KR" altLang="en-US" sz="2000" dirty="0"/>
              <a:t>기능 </a:t>
            </a:r>
            <a:r>
              <a:rPr lang="en-US" altLang="ko-KR" sz="2000" dirty="0"/>
              <a:t>-</a:t>
            </a:r>
            <a:r>
              <a:rPr lang="ko-KR" altLang="en-US" sz="2000" dirty="0"/>
              <a:t> </a:t>
            </a:r>
            <a:r>
              <a:rPr lang="ko-KR" altLang="en-US" sz="2000" dirty="0">
                <a:solidFill>
                  <a:schemeClr val="accent1"/>
                </a:solidFill>
              </a:rPr>
              <a:t>조건대비표</a:t>
            </a:r>
            <a:endParaRPr dirty="0">
              <a:solidFill>
                <a:schemeClr val="accent1"/>
              </a:solidFill>
            </a:endParaRPr>
          </a:p>
        </p:txBody>
      </p:sp>
      <p:graphicFrame>
        <p:nvGraphicFramePr>
          <p:cNvPr id="5" name="표 4">
            <a:extLst>
              <a:ext uri="{FF2B5EF4-FFF2-40B4-BE49-F238E27FC236}">
                <a16:creationId xmlns:a16="http://schemas.microsoft.com/office/drawing/2014/main" id="{138D92DE-3313-341A-7253-A23793A03C32}"/>
              </a:ext>
            </a:extLst>
          </p:cNvPr>
          <p:cNvGraphicFramePr>
            <a:graphicFrameLocks noGrp="1"/>
          </p:cNvGraphicFramePr>
          <p:nvPr>
            <p:extLst>
              <p:ext uri="{D42A27DB-BD31-4B8C-83A1-F6EECF244321}">
                <p14:modId xmlns:p14="http://schemas.microsoft.com/office/powerpoint/2010/main" val="3324563472"/>
              </p:ext>
            </p:extLst>
          </p:nvPr>
        </p:nvGraphicFramePr>
        <p:xfrm>
          <a:off x="457200" y="1219200"/>
          <a:ext cx="8991600" cy="466344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1260587217"/>
                    </a:ext>
                  </a:extLst>
                </a:gridCol>
                <a:gridCol w="3962400">
                  <a:extLst>
                    <a:ext uri="{9D8B030D-6E8A-4147-A177-3AD203B41FA5}">
                      <a16:colId xmlns:a16="http://schemas.microsoft.com/office/drawing/2014/main" val="2052591181"/>
                    </a:ext>
                  </a:extLst>
                </a:gridCol>
                <a:gridCol w="457200">
                  <a:extLst>
                    <a:ext uri="{9D8B030D-6E8A-4147-A177-3AD203B41FA5}">
                      <a16:colId xmlns:a16="http://schemas.microsoft.com/office/drawing/2014/main" val="1997852941"/>
                    </a:ext>
                  </a:extLst>
                </a:gridCol>
                <a:gridCol w="457200">
                  <a:extLst>
                    <a:ext uri="{9D8B030D-6E8A-4147-A177-3AD203B41FA5}">
                      <a16:colId xmlns:a16="http://schemas.microsoft.com/office/drawing/2014/main" val="1246177164"/>
                    </a:ext>
                  </a:extLst>
                </a:gridCol>
                <a:gridCol w="3124200">
                  <a:extLst>
                    <a:ext uri="{9D8B030D-6E8A-4147-A177-3AD203B41FA5}">
                      <a16:colId xmlns:a16="http://schemas.microsoft.com/office/drawing/2014/main" val="2558375169"/>
                    </a:ext>
                  </a:extLst>
                </a:gridCol>
              </a:tblGrid>
              <a:tr h="0">
                <a:tc>
                  <a:txBody>
                    <a:bodyPr/>
                    <a:lstStyle/>
                    <a:p>
                      <a:pPr algn="ctr" latinLnBrk="1"/>
                      <a:r>
                        <a:rPr lang="ko-KR" altLang="en-US" sz="1000" dirty="0"/>
                        <a:t>시스템 구분</a:t>
                      </a:r>
                    </a:p>
                  </a:txBody>
                  <a:tcPr anchor="ctr"/>
                </a:tc>
                <a:tc>
                  <a:txBody>
                    <a:bodyPr/>
                    <a:lstStyle/>
                    <a:p>
                      <a:pPr algn="ctr" latinLnBrk="1"/>
                      <a:r>
                        <a:rPr lang="ko-KR" altLang="en-US" sz="1000" dirty="0"/>
                        <a:t>세부기능</a:t>
                      </a:r>
                    </a:p>
                  </a:txBody>
                  <a:tcPr anchor="ctr"/>
                </a:tc>
                <a:tc>
                  <a:txBody>
                    <a:bodyPr/>
                    <a:lstStyle/>
                    <a:p>
                      <a:pPr algn="ctr" latinLnBrk="1"/>
                      <a:r>
                        <a:rPr lang="ko-KR" altLang="en-US" sz="1000" dirty="0"/>
                        <a:t>구현 여부</a:t>
                      </a:r>
                    </a:p>
                  </a:txBody>
                  <a:tcPr anchor="ctr"/>
                </a:tc>
                <a:tc>
                  <a:txBody>
                    <a:bodyPr/>
                    <a:lstStyle/>
                    <a:p>
                      <a:pPr algn="ctr" latinLnBrk="1"/>
                      <a:r>
                        <a:rPr lang="ko-KR" altLang="en-US" sz="1000" dirty="0"/>
                        <a:t>대체 여부</a:t>
                      </a:r>
                    </a:p>
                  </a:txBody>
                  <a:tcPr anchor="ctr"/>
                </a:tc>
                <a:tc>
                  <a:txBody>
                    <a:bodyPr/>
                    <a:lstStyle/>
                    <a:p>
                      <a:pPr algn="ctr" latinLnBrk="1"/>
                      <a:r>
                        <a:rPr lang="ko-KR" altLang="en-US" sz="1000" dirty="0"/>
                        <a:t>소스 파일명 </a:t>
                      </a:r>
                      <a:endParaRPr lang="en-US" altLang="ko-KR" sz="1000" dirty="0"/>
                    </a:p>
                    <a:p>
                      <a:pPr algn="ctr" latinLnBrk="1"/>
                      <a:r>
                        <a:rPr lang="en-US" altLang="ko-KR" sz="1000" dirty="0"/>
                        <a:t>(</a:t>
                      </a:r>
                      <a:r>
                        <a:rPr lang="ko-KR" altLang="en-US" sz="1000" dirty="0"/>
                        <a:t>함수 또는 </a:t>
                      </a:r>
                      <a:r>
                        <a:rPr lang="en-US" altLang="ko-KR" sz="1000" dirty="0"/>
                        <a:t>class</a:t>
                      </a:r>
                      <a:r>
                        <a:rPr lang="ko-KR" altLang="en-US" sz="1000" dirty="0"/>
                        <a:t>명</a:t>
                      </a:r>
                      <a:r>
                        <a:rPr lang="en-US" altLang="ko-KR" sz="1000" dirty="0"/>
                        <a:t>)</a:t>
                      </a:r>
                      <a:endParaRPr lang="ko-KR" altLang="en-US" sz="1000" dirty="0"/>
                    </a:p>
                  </a:txBody>
                  <a:tcPr anchor="ctr"/>
                </a:tc>
                <a:extLst>
                  <a:ext uri="{0D108BD9-81ED-4DB2-BD59-A6C34878D82A}">
                    <a16:rowId xmlns:a16="http://schemas.microsoft.com/office/drawing/2014/main" val="260527650"/>
                  </a:ext>
                </a:extLst>
              </a:tr>
              <a:tr h="0">
                <a:tc rowSpan="5">
                  <a:txBody>
                    <a:bodyPr/>
                    <a:lstStyle/>
                    <a:p>
                      <a:pPr latinLnBrk="1"/>
                      <a:r>
                        <a:rPr lang="en" altLang="ko-KR" sz="1000" dirty="0">
                          <a:solidFill>
                            <a:schemeClr val="tx1"/>
                          </a:solidFill>
                        </a:rPr>
                        <a:t>1. Edge System(Python </a:t>
                      </a:r>
                      <a:r>
                        <a:rPr lang="ko-KR" altLang="en-US" sz="1000" dirty="0">
                          <a:solidFill>
                            <a:schemeClr val="tx1"/>
                          </a:solidFill>
                        </a:rPr>
                        <a:t>기반</a:t>
                      </a:r>
                      <a:r>
                        <a:rPr lang="en-US" altLang="ko-KR" sz="1000" dirty="0">
                          <a:solidFill>
                            <a:schemeClr val="tx1"/>
                          </a:solidFill>
                        </a:rPr>
                        <a:t>, </a:t>
                      </a:r>
                      <a:r>
                        <a:rPr lang="ko-KR" altLang="en-US" sz="1000" dirty="0">
                          <a:solidFill>
                            <a:schemeClr val="tx1"/>
                          </a:solidFill>
                        </a:rPr>
                        <a:t>공통</a:t>
                      </a:r>
                      <a:r>
                        <a:rPr lang="en-US" altLang="ko-KR" sz="1000" dirty="0">
                          <a:solidFill>
                            <a:schemeClr val="tx1"/>
                          </a:solidFill>
                        </a:rPr>
                        <a:t>)</a:t>
                      </a:r>
                    </a:p>
                  </a:txBody>
                  <a:tcPr anchor="ctr"/>
                </a:tc>
                <a:tc>
                  <a:txBody>
                    <a:bodyPr/>
                    <a:lstStyle/>
                    <a:p>
                      <a:pPr latinLnBrk="1"/>
                      <a:r>
                        <a:rPr lang="en" altLang="ko-KR" sz="1000" dirty="0">
                          <a:solidFill>
                            <a:schemeClr val="tx1"/>
                          </a:solidFill>
                        </a:rPr>
                        <a:t>1-1. YoloV5 pretrained model </a:t>
                      </a:r>
                      <a:r>
                        <a:rPr lang="ko-KR" altLang="en-US" sz="1000" dirty="0">
                          <a:solidFill>
                            <a:schemeClr val="tx1"/>
                          </a:solidFill>
                        </a:rPr>
                        <a:t>사용</a:t>
                      </a:r>
                      <a:r>
                        <a:rPr lang="en-US" altLang="ko-KR" sz="1000" b="1" dirty="0">
                          <a:solidFill>
                            <a:schemeClr val="tx1"/>
                          </a:solidFill>
                        </a:rPr>
                        <a:t>(</a:t>
                      </a:r>
                      <a:r>
                        <a:rPr lang="ko-KR" altLang="en-US" sz="1000" b="1" dirty="0">
                          <a:solidFill>
                            <a:schemeClr val="tx1"/>
                          </a:solidFill>
                        </a:rPr>
                        <a:t>대체 가능</a:t>
                      </a:r>
                      <a:r>
                        <a:rPr lang="en-US" altLang="ko-KR" sz="1000" b="1" dirty="0">
                          <a:solidFill>
                            <a:schemeClr val="tx1"/>
                          </a:solidFill>
                        </a:rPr>
                        <a:t>)</a:t>
                      </a:r>
                      <a:endParaRPr lang="ko-KR" altLang="en-US" sz="1000" b="1" dirty="0">
                        <a:solidFill>
                          <a:schemeClr val="tx1"/>
                        </a:solidFill>
                      </a:endParaRPr>
                    </a:p>
                  </a:txBody>
                  <a:tcPr anchor="ctr"/>
                </a:tc>
                <a:tc>
                  <a:txBody>
                    <a:bodyPr/>
                    <a:lstStyle/>
                    <a:p>
                      <a:pPr latinLnBrk="1"/>
                      <a:r>
                        <a:rPr lang="en-US" altLang="ko-KR" sz="1000" i="0" dirty="0">
                          <a:solidFill>
                            <a:schemeClr val="tx1"/>
                          </a:solidFill>
                        </a:rPr>
                        <a:t>O</a:t>
                      </a:r>
                      <a:endParaRPr lang="ko-KR" altLang="en-US" sz="1000" i="0" dirty="0">
                        <a:solidFill>
                          <a:schemeClr val="tx1"/>
                        </a:solidFill>
                      </a:endParaRPr>
                    </a:p>
                  </a:txBody>
                  <a:tcPr anchor="ctr"/>
                </a:tc>
                <a:tc>
                  <a:txBody>
                    <a:bodyPr/>
                    <a:lstStyle/>
                    <a:p>
                      <a:pPr latinLnBrk="1"/>
                      <a:r>
                        <a:rPr lang="en-US" altLang="ko-KR" sz="1000" i="0" dirty="0">
                          <a:solidFill>
                            <a:schemeClr val="tx1"/>
                          </a:solidFill>
                        </a:rPr>
                        <a:t>X</a:t>
                      </a:r>
                      <a:endParaRPr lang="ko-KR" altLang="en-US" sz="1000" i="0" dirty="0">
                        <a:solidFill>
                          <a:schemeClr val="tx1"/>
                        </a:solidFill>
                      </a:endParaRPr>
                    </a:p>
                  </a:txBody>
                  <a:tcPr anchor="ctr"/>
                </a:tc>
                <a:tc>
                  <a:txBody>
                    <a:bodyPr/>
                    <a:lstStyle/>
                    <a:p>
                      <a:pPr latinLnBrk="1"/>
                      <a:endParaRPr lang="ko-KR" altLang="en-US" sz="1000" dirty="0">
                        <a:solidFill>
                          <a:schemeClr val="tx1"/>
                        </a:solidFill>
                      </a:endParaRPr>
                    </a:p>
                  </a:txBody>
                  <a:tcPr anchor="ctr"/>
                </a:tc>
                <a:extLst>
                  <a:ext uri="{0D108BD9-81ED-4DB2-BD59-A6C34878D82A}">
                    <a16:rowId xmlns:a16="http://schemas.microsoft.com/office/drawing/2014/main" val="1909236927"/>
                  </a:ext>
                </a:extLst>
              </a:tr>
              <a:tr h="0">
                <a:tc vMerge="1">
                  <a:txBody>
                    <a:bodyPr/>
                    <a:lstStyle/>
                    <a:p>
                      <a:pPr latinLnBrk="1"/>
                      <a:endParaRPr lang="ko-KR" altLang="en-US" sz="1000" dirty="0"/>
                    </a:p>
                  </a:txBody>
                  <a:tcPr/>
                </a:tc>
                <a:tc>
                  <a:txBody>
                    <a:bodyPr/>
                    <a:lstStyle/>
                    <a:p>
                      <a:pPr latinLnBrk="1"/>
                      <a:r>
                        <a:rPr lang="en" altLang="ko-KR" sz="1000" dirty="0">
                          <a:solidFill>
                            <a:schemeClr val="tx1"/>
                          </a:solidFill>
                        </a:rPr>
                        <a:t>1-2. </a:t>
                      </a:r>
                      <a:r>
                        <a:rPr lang="en" altLang="ko-KR" sz="1000" dirty="0" err="1">
                          <a:solidFill>
                            <a:schemeClr val="tx1"/>
                          </a:solidFill>
                        </a:rPr>
                        <a:t>Ms</a:t>
                      </a:r>
                      <a:r>
                        <a:rPr lang="en" altLang="ko-KR" sz="1000" dirty="0">
                          <a:solidFill>
                            <a:schemeClr val="tx1"/>
                          </a:solidFill>
                        </a:rPr>
                        <a:t> coco </a:t>
                      </a:r>
                      <a:r>
                        <a:rPr lang="ko-KR" altLang="en-US" sz="1000" dirty="0">
                          <a:solidFill>
                            <a:schemeClr val="tx1"/>
                          </a:solidFill>
                        </a:rPr>
                        <a:t>훈련데이터 기준 검출 객체 </a:t>
                      </a:r>
                      <a:r>
                        <a:rPr lang="en-US" altLang="ko-KR" sz="1000" dirty="0">
                          <a:solidFill>
                            <a:schemeClr val="tx1"/>
                          </a:solidFill>
                        </a:rPr>
                        <a:t>(</a:t>
                      </a:r>
                      <a:r>
                        <a:rPr lang="en" altLang="ko-KR" sz="1000" dirty="0">
                          <a:solidFill>
                            <a:schemeClr val="tx1"/>
                          </a:solidFill>
                        </a:rPr>
                        <a:t>Classes) : 80</a:t>
                      </a:r>
                      <a:r>
                        <a:rPr lang="ko-KR" altLang="en-US" sz="1000" dirty="0">
                          <a:solidFill>
                            <a:schemeClr val="tx1"/>
                          </a:solidFill>
                        </a:rPr>
                        <a:t>가지 객체 검출 기능</a:t>
                      </a:r>
                      <a:r>
                        <a:rPr lang="en-US" altLang="ko-KR" sz="1000" b="1" dirty="0">
                          <a:solidFill>
                            <a:schemeClr val="tx1"/>
                          </a:solidFill>
                        </a:rPr>
                        <a:t>(</a:t>
                      </a:r>
                      <a:r>
                        <a:rPr lang="ko-KR" altLang="en-US" sz="1000" b="1" dirty="0">
                          <a:solidFill>
                            <a:schemeClr val="tx1"/>
                          </a:solidFill>
                        </a:rPr>
                        <a:t>대체 가능 함</a:t>
                      </a:r>
                      <a:r>
                        <a:rPr lang="en-US" altLang="ko-KR" sz="1000" b="1" dirty="0">
                          <a:solidFill>
                            <a:schemeClr val="tx1"/>
                          </a:solidFill>
                        </a:rPr>
                        <a:t>)</a:t>
                      </a:r>
                      <a:endParaRPr lang="ko-KR" altLang="en-US" sz="1000" b="1" dirty="0">
                        <a:solidFill>
                          <a:schemeClr val="tx1"/>
                        </a:solidFill>
                      </a:endParaRPr>
                    </a:p>
                  </a:txBody>
                  <a:tcPr anchor="ctr"/>
                </a:tc>
                <a:tc>
                  <a:txBody>
                    <a:bodyPr/>
                    <a:lstStyle/>
                    <a:p>
                      <a:pPr latinLnBrk="1"/>
                      <a:r>
                        <a:rPr lang="en-US" altLang="ko-KR" sz="1000" dirty="0">
                          <a:solidFill>
                            <a:schemeClr val="tx1"/>
                          </a:solidFill>
                        </a:rPr>
                        <a:t>O</a:t>
                      </a:r>
                      <a:endParaRPr lang="ko-KR" altLang="en-US" sz="1000" dirty="0">
                        <a:solidFill>
                          <a:schemeClr val="tx1"/>
                        </a:solidFill>
                      </a:endParaRPr>
                    </a:p>
                  </a:txBody>
                  <a:tcPr anchor="ctr"/>
                </a:tc>
                <a:tc>
                  <a:txBody>
                    <a:bodyPr/>
                    <a:lstStyle/>
                    <a:p>
                      <a:pPr latinLnBrk="1"/>
                      <a:r>
                        <a:rPr lang="en-US" altLang="ko-KR" sz="1000" dirty="0">
                          <a:solidFill>
                            <a:schemeClr val="tx1"/>
                          </a:solidFill>
                        </a:rPr>
                        <a:t>X</a:t>
                      </a:r>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extLst>
                  <a:ext uri="{0D108BD9-81ED-4DB2-BD59-A6C34878D82A}">
                    <a16:rowId xmlns:a16="http://schemas.microsoft.com/office/drawing/2014/main" val="2770576844"/>
                  </a:ext>
                </a:extLst>
              </a:tr>
              <a:tr h="0">
                <a:tc vMerge="1">
                  <a:txBody>
                    <a:bodyPr/>
                    <a:lstStyle/>
                    <a:p>
                      <a:pPr latinLnBrk="1"/>
                      <a:endParaRPr lang="ko-KR" altLang="en-US" sz="1000" dirty="0"/>
                    </a:p>
                  </a:txBody>
                  <a:tcPr/>
                </a:tc>
                <a:tc>
                  <a:txBody>
                    <a:bodyPr/>
                    <a:lstStyle/>
                    <a:p>
                      <a:pPr latinLnBrk="1"/>
                      <a:r>
                        <a:rPr lang="en-US" altLang="ko-KR" sz="1000" dirty="0">
                          <a:solidFill>
                            <a:schemeClr val="tx1"/>
                          </a:solidFill>
                        </a:rPr>
                        <a:t>1-3. </a:t>
                      </a:r>
                      <a:r>
                        <a:rPr lang="ko-KR" altLang="en-US" sz="1000" dirty="0">
                          <a:solidFill>
                            <a:schemeClr val="tx1"/>
                          </a:solidFill>
                        </a:rPr>
                        <a:t>한 종류의 객체를 동일한 객체로 가능한 </a:t>
                      </a:r>
                      <a:r>
                        <a:rPr lang="en" altLang="ko-KR" sz="1000" dirty="0">
                          <a:solidFill>
                            <a:schemeClr val="tx1"/>
                          </a:solidFill>
                        </a:rPr>
                        <a:t>Change Detection</a:t>
                      </a:r>
                      <a:r>
                        <a:rPr lang="en-US" altLang="ko-KR" sz="1000" b="1" dirty="0">
                          <a:solidFill>
                            <a:schemeClr val="tx1"/>
                          </a:solidFill>
                        </a:rPr>
                        <a:t>(</a:t>
                      </a:r>
                      <a:r>
                        <a:rPr lang="ko-KR" altLang="en-US" sz="1000" b="1" dirty="0">
                          <a:solidFill>
                            <a:schemeClr val="tx1"/>
                          </a:solidFill>
                        </a:rPr>
                        <a:t>대체 가능 함</a:t>
                      </a:r>
                      <a:r>
                        <a:rPr lang="en-US" altLang="ko-KR" sz="1000" b="1" dirty="0">
                          <a:solidFill>
                            <a:schemeClr val="tx1"/>
                          </a:solidFill>
                        </a:rPr>
                        <a:t>)</a:t>
                      </a:r>
                      <a:endParaRPr lang="en" altLang="ko-KR" sz="1000" dirty="0">
                        <a:solidFill>
                          <a:schemeClr val="tx1"/>
                        </a:solidFill>
                      </a:endParaRPr>
                    </a:p>
                  </a:txBody>
                  <a:tcPr anchor="ctr"/>
                </a:tc>
                <a:tc>
                  <a:txBody>
                    <a:bodyPr/>
                    <a:lstStyle/>
                    <a:p>
                      <a:pPr latinLnBrk="1"/>
                      <a:r>
                        <a:rPr lang="en-US" altLang="ko-KR" sz="1000" dirty="0">
                          <a:solidFill>
                            <a:schemeClr val="tx1"/>
                          </a:solidFill>
                        </a:rPr>
                        <a:t>O</a:t>
                      </a:r>
                      <a:endParaRPr lang="ko-KR" altLang="en-US" sz="1000" dirty="0">
                        <a:solidFill>
                          <a:schemeClr val="tx1"/>
                        </a:solidFill>
                      </a:endParaRPr>
                    </a:p>
                  </a:txBody>
                  <a:tcPr anchor="ctr"/>
                </a:tc>
                <a:tc>
                  <a:txBody>
                    <a:bodyPr/>
                    <a:lstStyle/>
                    <a:p>
                      <a:pPr latinLnBrk="1"/>
                      <a:r>
                        <a:rPr lang="en-US" altLang="ko-KR" sz="1000" dirty="0">
                          <a:solidFill>
                            <a:schemeClr val="tx1"/>
                          </a:solidFill>
                        </a:rPr>
                        <a:t>X</a:t>
                      </a:r>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extLst>
                  <a:ext uri="{0D108BD9-81ED-4DB2-BD59-A6C34878D82A}">
                    <a16:rowId xmlns:a16="http://schemas.microsoft.com/office/drawing/2014/main" val="3897174277"/>
                  </a:ext>
                </a:extLst>
              </a:tr>
              <a:tr h="152400">
                <a:tc vMerge="1">
                  <a:txBody>
                    <a:bodyPr/>
                    <a:lstStyle/>
                    <a:p>
                      <a:pPr latinLnBrk="1"/>
                      <a:endParaRPr lang="ko-KR" altLang="en-US" sz="1000" dirty="0"/>
                    </a:p>
                  </a:txBody>
                  <a:tcPr/>
                </a:tc>
                <a:tc>
                  <a:txBody>
                    <a:bodyPr/>
                    <a:lstStyle/>
                    <a:p>
                      <a:pPr latinLnBrk="1"/>
                      <a:r>
                        <a:rPr lang="en-US" altLang="ko-KR" sz="1000" dirty="0">
                          <a:solidFill>
                            <a:schemeClr val="tx1"/>
                          </a:solidFill>
                        </a:rPr>
                        <a:t>1-4. </a:t>
                      </a:r>
                      <a:r>
                        <a:rPr lang="ko-KR" altLang="en-US" sz="1000" dirty="0">
                          <a:solidFill>
                            <a:schemeClr val="tx1"/>
                          </a:solidFill>
                        </a:rPr>
                        <a:t>게시를 위한 </a:t>
                      </a:r>
                      <a:r>
                        <a:rPr lang="en" altLang="ko-KR" sz="1000" dirty="0">
                          <a:solidFill>
                            <a:schemeClr val="tx1"/>
                          </a:solidFill>
                        </a:rPr>
                        <a:t>HTTP </a:t>
                      </a:r>
                      <a:r>
                        <a:rPr lang="en" altLang="ko-KR" sz="1000" dirty="0" err="1">
                          <a:solidFill>
                            <a:schemeClr val="tx1"/>
                          </a:solidFill>
                        </a:rPr>
                        <a:t>Restfull</a:t>
                      </a:r>
                      <a:r>
                        <a:rPr lang="en" altLang="ko-KR" sz="1000" dirty="0">
                          <a:solidFill>
                            <a:schemeClr val="tx1"/>
                          </a:solidFill>
                        </a:rPr>
                        <a:t> API </a:t>
                      </a:r>
                      <a:r>
                        <a:rPr lang="ko-KR" altLang="en-US" sz="1000" dirty="0">
                          <a:solidFill>
                            <a:schemeClr val="tx1"/>
                          </a:solidFill>
                        </a:rPr>
                        <a:t>사용</a:t>
                      </a:r>
                      <a:r>
                        <a:rPr lang="en-US" altLang="ko-KR" sz="1000" dirty="0">
                          <a:solidFill>
                            <a:schemeClr val="tx1"/>
                          </a:solidFill>
                        </a:rPr>
                        <a:t>(</a:t>
                      </a:r>
                      <a:r>
                        <a:rPr lang="ko-KR" altLang="en-US" sz="1000" dirty="0">
                          <a:solidFill>
                            <a:schemeClr val="tx1"/>
                          </a:solidFill>
                        </a:rPr>
                        <a:t>공통</a:t>
                      </a:r>
                      <a:r>
                        <a:rPr lang="en-US" altLang="ko-KR" sz="1000" dirty="0">
                          <a:solidFill>
                            <a:schemeClr val="tx1"/>
                          </a:solidFill>
                        </a:rPr>
                        <a:t>)</a:t>
                      </a:r>
                    </a:p>
                  </a:txBody>
                  <a:tcPr anchor="ctr"/>
                </a:tc>
                <a:tc>
                  <a:txBody>
                    <a:bodyPr/>
                    <a:lstStyle/>
                    <a:p>
                      <a:pPr latinLnBrk="1"/>
                      <a:r>
                        <a:rPr lang="en-US" altLang="ko-KR" sz="1000" dirty="0">
                          <a:solidFill>
                            <a:schemeClr val="tx1"/>
                          </a:solidFill>
                        </a:rPr>
                        <a:t>O</a:t>
                      </a:r>
                      <a:endParaRPr lang="ko-KR" altLang="en-US" sz="1000" dirty="0">
                        <a:solidFill>
                          <a:schemeClr val="tx1"/>
                        </a:solidFill>
                      </a:endParaRPr>
                    </a:p>
                  </a:txBody>
                  <a:tcPr anchor="ctr"/>
                </a:tc>
                <a:tc>
                  <a:txBody>
                    <a:bodyPr/>
                    <a:lstStyle/>
                    <a:p>
                      <a:pPr latinLnBrk="1"/>
                      <a:r>
                        <a:rPr lang="en-US" altLang="ko-KR" sz="1000" dirty="0">
                          <a:solidFill>
                            <a:schemeClr val="tx1"/>
                          </a:solidFill>
                        </a:rPr>
                        <a:t>X</a:t>
                      </a:r>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extLst>
                  <a:ext uri="{0D108BD9-81ED-4DB2-BD59-A6C34878D82A}">
                    <a16:rowId xmlns:a16="http://schemas.microsoft.com/office/drawing/2014/main" val="2821258307"/>
                  </a:ext>
                </a:extLst>
              </a:tr>
              <a:tr h="0">
                <a:tc vMerge="1">
                  <a:txBody>
                    <a:bodyPr/>
                    <a:lstStyle/>
                    <a:p>
                      <a:pPr latinLnBrk="1"/>
                      <a:endParaRPr lang="ko-KR" altLang="en-US" sz="1000" dirty="0"/>
                    </a:p>
                  </a:txBody>
                  <a:tcPr/>
                </a:tc>
                <a:tc>
                  <a:txBody>
                    <a:bodyPr/>
                    <a:lstStyle/>
                    <a:p>
                      <a:pPr latinLnBrk="1"/>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extLst>
                  <a:ext uri="{0D108BD9-81ED-4DB2-BD59-A6C34878D82A}">
                    <a16:rowId xmlns:a16="http://schemas.microsoft.com/office/drawing/2014/main" val="2054219046"/>
                  </a:ext>
                </a:extLst>
              </a:tr>
              <a:tr h="0">
                <a:tc rowSpan="6">
                  <a:txBody>
                    <a:bodyPr/>
                    <a:lstStyle/>
                    <a:p>
                      <a:pPr latinLnBrk="1"/>
                      <a:r>
                        <a:rPr lang="en" altLang="ko-KR" sz="1000" dirty="0">
                          <a:solidFill>
                            <a:schemeClr val="tx1"/>
                          </a:solidFill>
                        </a:rPr>
                        <a:t>2. Service System(Python, Django </a:t>
                      </a:r>
                      <a:r>
                        <a:rPr lang="ko-KR" altLang="en-US" sz="1000" dirty="0">
                          <a:solidFill>
                            <a:schemeClr val="tx1"/>
                          </a:solidFill>
                        </a:rPr>
                        <a:t>기반</a:t>
                      </a:r>
                      <a:r>
                        <a:rPr lang="en-US" altLang="ko-KR" sz="1000" dirty="0">
                          <a:solidFill>
                            <a:schemeClr val="tx1"/>
                          </a:solidFill>
                        </a:rPr>
                        <a:t>, </a:t>
                      </a:r>
                      <a:r>
                        <a:rPr lang="en" altLang="ko-KR" sz="1000" dirty="0" err="1">
                          <a:solidFill>
                            <a:schemeClr val="tx1"/>
                          </a:solidFill>
                        </a:rPr>
                        <a:t>Pythonanywhere</a:t>
                      </a:r>
                      <a:r>
                        <a:rPr lang="en" altLang="ko-KR" sz="1000" dirty="0">
                          <a:solidFill>
                            <a:schemeClr val="tx1"/>
                          </a:solidFill>
                        </a:rPr>
                        <a:t> </a:t>
                      </a:r>
                      <a:r>
                        <a:rPr lang="ko-KR" altLang="en-US" sz="1000" dirty="0">
                          <a:solidFill>
                            <a:schemeClr val="tx1"/>
                          </a:solidFill>
                        </a:rPr>
                        <a:t>클라우드상 서비스 구동</a:t>
                      </a:r>
                      <a:r>
                        <a:rPr lang="en-US" altLang="ko-KR" sz="1000" dirty="0">
                          <a:solidFill>
                            <a:schemeClr val="tx1"/>
                          </a:solidFill>
                        </a:rPr>
                        <a:t>, </a:t>
                      </a:r>
                      <a:r>
                        <a:rPr lang="ko-KR" altLang="en-US" sz="1000" dirty="0">
                          <a:solidFill>
                            <a:schemeClr val="tx1"/>
                          </a:solidFill>
                        </a:rPr>
                        <a:t>일부 확장 기능 가능</a:t>
                      </a:r>
                      <a:r>
                        <a:rPr lang="en-US" altLang="ko-KR" sz="1000" dirty="0">
                          <a:solidFill>
                            <a:schemeClr val="tx1"/>
                          </a:solidFill>
                        </a:rPr>
                        <a:t>)</a:t>
                      </a:r>
                    </a:p>
                  </a:txBody>
                  <a:tcPr anchor="ctr"/>
                </a:tc>
                <a:tc>
                  <a:txBody>
                    <a:bodyPr/>
                    <a:lstStyle/>
                    <a:p>
                      <a:pPr latinLnBrk="1"/>
                      <a:r>
                        <a:rPr lang="en-US" altLang="ko-KR" sz="1000" dirty="0">
                          <a:solidFill>
                            <a:schemeClr val="tx1"/>
                          </a:solidFill>
                        </a:rPr>
                        <a:t>2-1. </a:t>
                      </a:r>
                      <a:r>
                        <a:rPr lang="ko-KR" altLang="en-US" sz="1000" dirty="0">
                          <a:solidFill>
                            <a:schemeClr val="tx1"/>
                          </a:solidFill>
                        </a:rPr>
                        <a:t>사용자 보안 기능</a:t>
                      </a:r>
                      <a:r>
                        <a:rPr lang="en-US" altLang="ko-KR" sz="1000" dirty="0">
                          <a:solidFill>
                            <a:schemeClr val="tx1"/>
                          </a:solidFill>
                        </a:rPr>
                        <a:t>(</a:t>
                      </a:r>
                      <a:r>
                        <a:rPr lang="ko-KR" altLang="en-US" sz="1000" dirty="0">
                          <a:solidFill>
                            <a:schemeClr val="tx1"/>
                          </a:solidFill>
                        </a:rPr>
                        <a:t>보안키를 이용한 로그인</a:t>
                      </a:r>
                      <a:r>
                        <a:rPr lang="en-US" altLang="ko-KR" sz="1000" dirty="0">
                          <a:solidFill>
                            <a:schemeClr val="tx1"/>
                          </a:solidFill>
                        </a:rPr>
                        <a:t>, </a:t>
                      </a:r>
                      <a:r>
                        <a:rPr lang="ko-KR" altLang="en-US" sz="1000" dirty="0">
                          <a:solidFill>
                            <a:schemeClr val="tx1"/>
                          </a:solidFill>
                        </a:rPr>
                        <a:t>공통</a:t>
                      </a:r>
                      <a:r>
                        <a:rPr lang="en-US" altLang="ko-KR" sz="1000" dirty="0">
                          <a:solidFill>
                            <a:schemeClr val="tx1"/>
                          </a:solidFill>
                        </a:rPr>
                        <a:t>)</a:t>
                      </a:r>
                    </a:p>
                  </a:txBody>
                  <a:tcPr anchor="ctr"/>
                </a:tc>
                <a:tc>
                  <a:txBody>
                    <a:bodyPr/>
                    <a:lstStyle/>
                    <a:p>
                      <a:pPr latinLnBrk="1"/>
                      <a:r>
                        <a:rPr lang="en-US" altLang="ko-KR" sz="1000" dirty="0">
                          <a:solidFill>
                            <a:schemeClr val="tx1"/>
                          </a:solidFill>
                        </a:rPr>
                        <a:t>O</a:t>
                      </a:r>
                      <a:endParaRPr lang="ko-KR" altLang="en-US" sz="1000" dirty="0">
                        <a:solidFill>
                          <a:schemeClr val="tx1"/>
                        </a:solidFill>
                      </a:endParaRPr>
                    </a:p>
                  </a:txBody>
                  <a:tcPr anchor="ctr"/>
                </a:tc>
                <a:tc>
                  <a:txBody>
                    <a:bodyPr/>
                    <a:lstStyle/>
                    <a:p>
                      <a:pPr latinLnBrk="1"/>
                      <a:r>
                        <a:rPr lang="en-US" altLang="ko-KR" sz="1000" dirty="0">
                          <a:solidFill>
                            <a:schemeClr val="tx1"/>
                          </a:solidFill>
                        </a:rPr>
                        <a:t>X</a:t>
                      </a:r>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extLst>
                  <a:ext uri="{0D108BD9-81ED-4DB2-BD59-A6C34878D82A}">
                    <a16:rowId xmlns:a16="http://schemas.microsoft.com/office/drawing/2014/main" val="3720204117"/>
                  </a:ext>
                </a:extLst>
              </a:tr>
              <a:tr h="0">
                <a:tc vMerge="1">
                  <a:txBody>
                    <a:bodyPr/>
                    <a:lstStyle/>
                    <a:p>
                      <a:pPr latinLnBrk="1"/>
                      <a:endParaRPr lang="ko-KR" altLang="en-US" sz="1000" dirty="0"/>
                    </a:p>
                  </a:txBody>
                  <a:tcPr anchor="ctr"/>
                </a:tc>
                <a:tc>
                  <a:txBody>
                    <a:bodyPr/>
                    <a:lstStyle/>
                    <a:p>
                      <a:pPr latinLnBrk="1"/>
                      <a:r>
                        <a:rPr lang="en" altLang="ko-KR" sz="1000" dirty="0">
                          <a:solidFill>
                            <a:schemeClr val="tx1"/>
                          </a:solidFill>
                        </a:rPr>
                        <a:t>2-2. Image Blog </a:t>
                      </a:r>
                      <a:r>
                        <a:rPr lang="ko-KR" altLang="en-US" sz="1000" dirty="0">
                          <a:solidFill>
                            <a:schemeClr val="tx1"/>
                          </a:solidFill>
                        </a:rPr>
                        <a:t>및 관리 기능</a:t>
                      </a:r>
                      <a:r>
                        <a:rPr lang="en-US" altLang="ko-KR" sz="1000" dirty="0">
                          <a:solidFill>
                            <a:schemeClr val="tx1"/>
                          </a:solidFill>
                        </a:rPr>
                        <a:t>(pythonanywhere.com </a:t>
                      </a:r>
                      <a:r>
                        <a:rPr lang="ko-KR" altLang="en-US" sz="1000" dirty="0">
                          <a:solidFill>
                            <a:schemeClr val="tx1"/>
                          </a:solidFill>
                        </a:rPr>
                        <a:t>연결</a:t>
                      </a:r>
                      <a:r>
                        <a:rPr lang="en-US" altLang="ko-KR" sz="1000" dirty="0">
                          <a:solidFill>
                            <a:schemeClr val="tx1"/>
                          </a:solidFill>
                        </a:rPr>
                        <a:t>)</a:t>
                      </a:r>
                    </a:p>
                  </a:txBody>
                  <a:tcPr anchor="ctr"/>
                </a:tc>
                <a:tc>
                  <a:txBody>
                    <a:bodyPr/>
                    <a:lstStyle/>
                    <a:p>
                      <a:pPr latinLnBrk="1"/>
                      <a:r>
                        <a:rPr lang="en-US" altLang="ko-KR" sz="1000" dirty="0">
                          <a:solidFill>
                            <a:schemeClr val="tx1"/>
                          </a:solidFill>
                        </a:rPr>
                        <a:t>O</a:t>
                      </a:r>
                      <a:endParaRPr lang="ko-KR" altLang="en-US" sz="1000" dirty="0">
                        <a:solidFill>
                          <a:schemeClr val="tx1"/>
                        </a:solidFill>
                      </a:endParaRPr>
                    </a:p>
                  </a:txBody>
                  <a:tcPr anchor="ctr"/>
                </a:tc>
                <a:tc>
                  <a:txBody>
                    <a:bodyPr/>
                    <a:lstStyle/>
                    <a:p>
                      <a:pPr latinLnBrk="1"/>
                      <a:r>
                        <a:rPr lang="en-US" altLang="ko-KR" sz="1000" dirty="0">
                          <a:solidFill>
                            <a:schemeClr val="tx1"/>
                          </a:solidFill>
                        </a:rPr>
                        <a:t>O</a:t>
                      </a:r>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extLst>
                  <a:ext uri="{0D108BD9-81ED-4DB2-BD59-A6C34878D82A}">
                    <a16:rowId xmlns:a16="http://schemas.microsoft.com/office/drawing/2014/main" val="2304618117"/>
                  </a:ext>
                </a:extLst>
              </a:tr>
              <a:tr h="0">
                <a:tc vMerge="1">
                  <a:txBody>
                    <a:bodyPr/>
                    <a:lstStyle/>
                    <a:p>
                      <a:pPr latinLnBrk="1"/>
                      <a:endParaRPr lang="ko-KR" altLang="en-US" sz="1000" dirty="0"/>
                    </a:p>
                  </a:txBody>
                  <a:tcPr anchor="ctr"/>
                </a:tc>
                <a:tc>
                  <a:txBody>
                    <a:bodyPr/>
                    <a:lstStyle/>
                    <a:p>
                      <a:pPr latinLnBrk="1"/>
                      <a:r>
                        <a:rPr lang="en-US" altLang="ko-KR" sz="1000" dirty="0">
                          <a:solidFill>
                            <a:schemeClr val="tx1"/>
                          </a:solidFill>
                        </a:rPr>
                        <a:t>2-3. </a:t>
                      </a:r>
                      <a:r>
                        <a:rPr lang="ko-KR" altLang="en-US" sz="1000" dirty="0">
                          <a:solidFill>
                            <a:schemeClr val="tx1"/>
                          </a:solidFill>
                        </a:rPr>
                        <a:t>게시를 위한 </a:t>
                      </a:r>
                      <a:r>
                        <a:rPr lang="en" altLang="ko-KR" sz="1000" dirty="0">
                          <a:solidFill>
                            <a:schemeClr val="tx1"/>
                          </a:solidFill>
                        </a:rPr>
                        <a:t>HTTP </a:t>
                      </a:r>
                      <a:r>
                        <a:rPr lang="en" altLang="ko-KR" sz="1000" dirty="0" err="1">
                          <a:solidFill>
                            <a:schemeClr val="tx1"/>
                          </a:solidFill>
                        </a:rPr>
                        <a:t>Restfull</a:t>
                      </a:r>
                      <a:r>
                        <a:rPr lang="en" altLang="ko-KR" sz="1000" dirty="0">
                          <a:solidFill>
                            <a:schemeClr val="tx1"/>
                          </a:solidFill>
                        </a:rPr>
                        <a:t> API </a:t>
                      </a:r>
                      <a:r>
                        <a:rPr lang="ko-KR" altLang="en-US" sz="1000" dirty="0">
                          <a:solidFill>
                            <a:schemeClr val="tx1"/>
                          </a:solidFill>
                        </a:rPr>
                        <a:t>제공</a:t>
                      </a:r>
                      <a:r>
                        <a:rPr lang="en-US" altLang="ko-KR" sz="1000" dirty="0">
                          <a:solidFill>
                            <a:schemeClr val="tx1"/>
                          </a:solidFill>
                        </a:rPr>
                        <a:t>(</a:t>
                      </a:r>
                      <a:r>
                        <a:rPr lang="ko-KR" altLang="en-US" sz="1000" dirty="0">
                          <a:solidFill>
                            <a:schemeClr val="tx1"/>
                          </a:solidFill>
                        </a:rPr>
                        <a:t>공통</a:t>
                      </a:r>
                      <a:r>
                        <a:rPr lang="en-US" altLang="ko-KR" sz="1000" dirty="0">
                          <a:solidFill>
                            <a:schemeClr val="tx1"/>
                          </a:solidFill>
                        </a:rPr>
                        <a:t>)</a:t>
                      </a:r>
                    </a:p>
                  </a:txBody>
                  <a:tcPr anchor="ctr"/>
                </a:tc>
                <a:tc>
                  <a:txBody>
                    <a:bodyPr/>
                    <a:lstStyle/>
                    <a:p>
                      <a:pPr latinLnBrk="1"/>
                      <a:r>
                        <a:rPr lang="en-US" altLang="ko-KR" sz="1000" dirty="0">
                          <a:solidFill>
                            <a:schemeClr val="tx1"/>
                          </a:solidFill>
                        </a:rPr>
                        <a:t>O</a:t>
                      </a:r>
                      <a:endParaRPr lang="ko-KR" altLang="en-US" sz="1000" dirty="0">
                        <a:solidFill>
                          <a:schemeClr val="tx1"/>
                        </a:solidFill>
                      </a:endParaRPr>
                    </a:p>
                  </a:txBody>
                  <a:tcPr anchor="ctr"/>
                </a:tc>
                <a:tc>
                  <a:txBody>
                    <a:bodyPr/>
                    <a:lstStyle/>
                    <a:p>
                      <a:pPr latinLnBrk="1"/>
                      <a:r>
                        <a:rPr lang="en-US" altLang="ko-KR" sz="1000" dirty="0">
                          <a:solidFill>
                            <a:schemeClr val="tx1"/>
                          </a:solidFill>
                        </a:rPr>
                        <a:t>X</a:t>
                      </a:r>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extLst>
                  <a:ext uri="{0D108BD9-81ED-4DB2-BD59-A6C34878D82A}">
                    <a16:rowId xmlns:a16="http://schemas.microsoft.com/office/drawing/2014/main" val="930991604"/>
                  </a:ext>
                </a:extLst>
              </a:tr>
              <a:tr h="228600">
                <a:tc vMerge="1">
                  <a:txBody>
                    <a:bodyPr/>
                    <a:lstStyle/>
                    <a:p>
                      <a:pPr latinLnBrk="1"/>
                      <a:endParaRPr lang="ko-KR" altLang="en-US" sz="1000" dirty="0"/>
                    </a:p>
                  </a:txBody>
                  <a:tcPr anchor="ctr"/>
                </a:tc>
                <a:tc>
                  <a:txBody>
                    <a:bodyPr/>
                    <a:lstStyle/>
                    <a:p>
                      <a:pPr latinLnBrk="1"/>
                      <a:r>
                        <a:rPr lang="en" altLang="ko-KR" sz="1000" dirty="0">
                          <a:solidFill>
                            <a:schemeClr val="tx1"/>
                          </a:solidFill>
                        </a:rPr>
                        <a:t>2-4. Image </a:t>
                      </a:r>
                      <a:r>
                        <a:rPr lang="ko-KR" altLang="en-US" sz="1000" dirty="0">
                          <a:solidFill>
                            <a:schemeClr val="tx1"/>
                          </a:solidFill>
                        </a:rPr>
                        <a:t>목록</a:t>
                      </a:r>
                      <a:r>
                        <a:rPr lang="en-US" altLang="ko-KR" sz="1000" dirty="0">
                          <a:solidFill>
                            <a:schemeClr val="tx1"/>
                          </a:solidFill>
                        </a:rPr>
                        <a:t>, </a:t>
                      </a:r>
                      <a:r>
                        <a:rPr lang="ko-KR" altLang="en-US" sz="1000" dirty="0">
                          <a:solidFill>
                            <a:schemeClr val="tx1"/>
                          </a:solidFill>
                        </a:rPr>
                        <a:t>획득을 위한 </a:t>
                      </a:r>
                      <a:r>
                        <a:rPr lang="en" altLang="ko-KR" sz="1000" dirty="0">
                          <a:solidFill>
                            <a:schemeClr val="tx1"/>
                          </a:solidFill>
                        </a:rPr>
                        <a:t>HTTP Restfull API </a:t>
                      </a:r>
                      <a:r>
                        <a:rPr lang="ko-KR" altLang="en-US" sz="1000" dirty="0">
                          <a:solidFill>
                            <a:schemeClr val="tx1"/>
                          </a:solidFill>
                        </a:rPr>
                        <a:t>제공</a:t>
                      </a:r>
                      <a:endParaRPr lang="en-US" altLang="ko-KR" sz="1000" dirty="0">
                        <a:solidFill>
                          <a:schemeClr val="tx1"/>
                        </a:solidFill>
                      </a:endParaRPr>
                    </a:p>
                  </a:txBody>
                  <a:tcPr anchor="ctr"/>
                </a:tc>
                <a:tc>
                  <a:txBody>
                    <a:bodyPr/>
                    <a:lstStyle/>
                    <a:p>
                      <a:pPr latinLnBrk="1"/>
                      <a:r>
                        <a:rPr lang="en-US" altLang="ko-KR" sz="1000" dirty="0">
                          <a:solidFill>
                            <a:schemeClr val="tx1"/>
                          </a:solidFill>
                        </a:rPr>
                        <a:t>O</a:t>
                      </a:r>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tc>
                  <a:txBody>
                    <a:bodyPr/>
                    <a:lstStyle/>
                    <a:p>
                      <a:pPr latinLnBrk="1"/>
                      <a:r>
                        <a:rPr lang="en-US" altLang="ko-KR" sz="1000" dirty="0">
                          <a:solidFill>
                            <a:schemeClr val="tx1"/>
                          </a:solidFill>
                        </a:rPr>
                        <a:t>Path: “/</a:t>
                      </a:r>
                      <a:r>
                        <a:rPr lang="en-US" altLang="ko-KR" sz="1000" dirty="0" err="1">
                          <a:solidFill>
                            <a:schemeClr val="tx1"/>
                          </a:solidFill>
                        </a:rPr>
                        <a:t>api</a:t>
                      </a:r>
                      <a:r>
                        <a:rPr lang="en-US" altLang="ko-KR" sz="1000" dirty="0">
                          <a:solidFill>
                            <a:schemeClr val="tx1"/>
                          </a:solidFill>
                        </a:rPr>
                        <a:t>/posts/”</a:t>
                      </a:r>
                      <a:endParaRPr lang="ko-KR" altLang="en-US" sz="1000" dirty="0">
                        <a:solidFill>
                          <a:schemeClr val="tx1"/>
                        </a:solidFill>
                      </a:endParaRPr>
                    </a:p>
                  </a:txBody>
                  <a:tcPr anchor="ctr"/>
                </a:tc>
                <a:extLst>
                  <a:ext uri="{0D108BD9-81ED-4DB2-BD59-A6C34878D82A}">
                    <a16:rowId xmlns:a16="http://schemas.microsoft.com/office/drawing/2014/main" val="2392280063"/>
                  </a:ext>
                </a:extLst>
              </a:tr>
              <a:tr h="0">
                <a:tc vMerge="1">
                  <a:txBody>
                    <a:bodyPr/>
                    <a:lstStyle/>
                    <a:p>
                      <a:endParaRPr lang="en-US"/>
                    </a:p>
                  </a:txBody>
                  <a:tcPr/>
                </a:tc>
                <a:tc>
                  <a:txBody>
                    <a:bodyPr/>
                    <a:lstStyle/>
                    <a:p>
                      <a:pPr latinLnBrk="1"/>
                      <a:r>
                        <a:rPr lang="en-US" altLang="ko-KR" sz="1000" dirty="0">
                          <a:solidFill>
                            <a:schemeClr val="tx1"/>
                          </a:solidFill>
                        </a:rPr>
                        <a:t>2-5. Android Person Filter API </a:t>
                      </a:r>
                      <a:r>
                        <a:rPr lang="ko-KR" altLang="en-US" sz="1000" dirty="0">
                          <a:solidFill>
                            <a:schemeClr val="tx1"/>
                          </a:solidFill>
                        </a:rPr>
                        <a:t>제공</a:t>
                      </a:r>
                      <a:r>
                        <a:rPr lang="en-US" altLang="ko-KR" sz="1000" dirty="0">
                          <a:solidFill>
                            <a:schemeClr val="tx1"/>
                          </a:solidFill>
                        </a:rPr>
                        <a:t> (</a:t>
                      </a:r>
                      <a:r>
                        <a:rPr lang="ko-KR" altLang="en-US" sz="1000" dirty="0">
                          <a:solidFill>
                            <a:schemeClr val="tx1"/>
                          </a:solidFill>
                        </a:rPr>
                        <a:t>추가 기능</a:t>
                      </a:r>
                      <a:r>
                        <a:rPr lang="en-US" altLang="ko-KR" sz="1000" dirty="0">
                          <a:solidFill>
                            <a:schemeClr val="tx1"/>
                          </a:solidFill>
                        </a:rPr>
                        <a:t>)</a:t>
                      </a:r>
                      <a:endParaRPr lang="ko-KR" altLang="en-US" sz="1000" dirty="0">
                        <a:solidFill>
                          <a:schemeClr val="tx1"/>
                        </a:solidFill>
                      </a:endParaRPr>
                    </a:p>
                  </a:txBody>
                  <a:tcPr anchor="ctr"/>
                </a:tc>
                <a:tc>
                  <a:txBody>
                    <a:bodyPr/>
                    <a:lstStyle/>
                    <a:p>
                      <a:pPr latinLnBrk="1"/>
                      <a:r>
                        <a:rPr lang="en-US" altLang="ko-KR" sz="1000" dirty="0">
                          <a:solidFill>
                            <a:schemeClr val="tx1"/>
                          </a:solidFill>
                        </a:rPr>
                        <a:t>O</a:t>
                      </a:r>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tc>
                  <a:txBody>
                    <a:bodyPr/>
                    <a:lstStyle/>
                    <a:p>
                      <a:pPr latinLnBrk="1"/>
                      <a:r>
                        <a:rPr lang="en-US" altLang="ko-KR" sz="1000" dirty="0">
                          <a:solidFill>
                            <a:schemeClr val="tx1"/>
                          </a:solidFill>
                        </a:rPr>
                        <a:t>Path: “/</a:t>
                      </a:r>
                      <a:r>
                        <a:rPr lang="en-US" altLang="ko-KR" sz="1000" dirty="0" err="1">
                          <a:solidFill>
                            <a:schemeClr val="tx1"/>
                          </a:solidFill>
                        </a:rPr>
                        <a:t>api_person</a:t>
                      </a:r>
                      <a:r>
                        <a:rPr lang="en-US" altLang="ko-KR" sz="1000" dirty="0">
                          <a:solidFill>
                            <a:schemeClr val="tx1"/>
                          </a:solidFill>
                        </a:rPr>
                        <a:t>/posts/”</a:t>
                      </a:r>
                      <a:endParaRPr lang="ko-KR" altLang="en-US" sz="1000" dirty="0">
                        <a:solidFill>
                          <a:schemeClr val="tx1"/>
                        </a:solidFill>
                      </a:endParaRPr>
                    </a:p>
                  </a:txBody>
                  <a:tcPr anchor="ctr"/>
                </a:tc>
                <a:extLst>
                  <a:ext uri="{0D108BD9-81ED-4DB2-BD59-A6C34878D82A}">
                    <a16:rowId xmlns:a16="http://schemas.microsoft.com/office/drawing/2014/main" val="2346484598"/>
                  </a:ext>
                </a:extLst>
              </a:tr>
              <a:tr h="0">
                <a:tc vMerge="1">
                  <a:txBody>
                    <a:bodyPr/>
                    <a:lstStyle/>
                    <a:p>
                      <a:pPr latinLnBrk="1"/>
                      <a:endParaRPr lang="ko-KR" altLang="en-US" sz="1000" dirty="0"/>
                    </a:p>
                  </a:txBody>
                  <a:tcPr anchor="ctr"/>
                </a:tc>
                <a:tc>
                  <a:txBody>
                    <a:bodyPr/>
                    <a:lstStyle/>
                    <a:p>
                      <a:pPr latinLnBrk="1"/>
                      <a:r>
                        <a:rPr lang="en-US" altLang="ko-KR" sz="1000" dirty="0">
                          <a:solidFill>
                            <a:schemeClr val="tx1"/>
                          </a:solidFill>
                        </a:rPr>
                        <a:t>2-6. Person Detection Filter (</a:t>
                      </a:r>
                      <a:r>
                        <a:rPr lang="ko-KR" altLang="en-US" sz="1000" dirty="0">
                          <a:solidFill>
                            <a:schemeClr val="tx1"/>
                          </a:solidFill>
                        </a:rPr>
                        <a:t>추가 기능</a:t>
                      </a:r>
                      <a:r>
                        <a:rPr lang="en-US" altLang="ko-KR" sz="1000" dirty="0">
                          <a:solidFill>
                            <a:schemeClr val="tx1"/>
                          </a:solidFill>
                        </a:rPr>
                        <a:t>)</a:t>
                      </a:r>
                      <a:endParaRPr lang="ko-KR" altLang="en-US" sz="1000" dirty="0">
                        <a:solidFill>
                          <a:schemeClr val="tx1"/>
                        </a:solidFill>
                      </a:endParaRPr>
                    </a:p>
                  </a:txBody>
                  <a:tcPr anchor="ctr"/>
                </a:tc>
                <a:tc>
                  <a:txBody>
                    <a:bodyPr/>
                    <a:lstStyle/>
                    <a:p>
                      <a:pPr latinLnBrk="1"/>
                      <a:r>
                        <a:rPr lang="en-US" altLang="ko-KR" sz="1000" dirty="0">
                          <a:solidFill>
                            <a:schemeClr val="tx1"/>
                          </a:solidFill>
                        </a:rPr>
                        <a:t>O</a:t>
                      </a:r>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tc>
                  <a:txBody>
                    <a:bodyPr/>
                    <a:lstStyle/>
                    <a:p>
                      <a:pPr latinLnBrk="1"/>
                      <a:r>
                        <a:rPr lang="en-US" altLang="ko-KR" sz="1000" dirty="0">
                          <a:solidFill>
                            <a:schemeClr val="tx1"/>
                          </a:solidFill>
                        </a:rPr>
                        <a:t>Function </a:t>
                      </a:r>
                      <a:r>
                        <a:rPr lang="en-US" altLang="ko-KR" sz="1000" dirty="0" err="1">
                          <a:solidFill>
                            <a:schemeClr val="tx1"/>
                          </a:solidFill>
                        </a:rPr>
                        <a:t>post_list</a:t>
                      </a:r>
                      <a:r>
                        <a:rPr lang="en-US" altLang="ko-KR" sz="1000" dirty="0">
                          <a:solidFill>
                            <a:schemeClr val="tx1"/>
                          </a:solidFill>
                        </a:rPr>
                        <a:t> (edited with filter) in views.py</a:t>
                      </a:r>
                      <a:endParaRPr lang="ko-KR" altLang="en-US" sz="1000" dirty="0">
                        <a:solidFill>
                          <a:schemeClr val="tx1"/>
                        </a:solidFill>
                      </a:endParaRPr>
                    </a:p>
                  </a:txBody>
                  <a:tcPr anchor="ctr"/>
                </a:tc>
                <a:extLst>
                  <a:ext uri="{0D108BD9-81ED-4DB2-BD59-A6C34878D82A}">
                    <a16:rowId xmlns:a16="http://schemas.microsoft.com/office/drawing/2014/main" val="2442395334"/>
                  </a:ext>
                </a:extLst>
              </a:tr>
              <a:tr h="0">
                <a:tc rowSpan="4">
                  <a:txBody>
                    <a:bodyPr/>
                    <a:lstStyle/>
                    <a:p>
                      <a:pPr latinLnBrk="1"/>
                      <a:r>
                        <a:rPr lang="en" altLang="ko-KR" sz="1000" dirty="0">
                          <a:solidFill>
                            <a:schemeClr val="tx1"/>
                          </a:solidFill>
                        </a:rPr>
                        <a:t>3. Client System(Android, Native App, </a:t>
                      </a:r>
                      <a:r>
                        <a:rPr lang="ko-KR" altLang="en-US" sz="1000" dirty="0">
                          <a:solidFill>
                            <a:schemeClr val="tx1"/>
                          </a:solidFill>
                        </a:rPr>
                        <a:t>개별 제안</a:t>
                      </a:r>
                      <a:r>
                        <a:rPr lang="en-US" altLang="ko-KR" sz="1000" dirty="0">
                          <a:solidFill>
                            <a:schemeClr val="tx1"/>
                          </a:solidFill>
                        </a:rPr>
                        <a:t>)</a:t>
                      </a:r>
                    </a:p>
                  </a:txBody>
                  <a:tcPr anchor="ctr"/>
                </a:tc>
                <a:tc>
                  <a:txBody>
                    <a:bodyPr/>
                    <a:lstStyle/>
                    <a:p>
                      <a:pPr latinLnBrk="1"/>
                      <a:r>
                        <a:rPr lang="en" altLang="ko-KR" sz="1000" dirty="0">
                          <a:solidFill>
                            <a:schemeClr val="tx1"/>
                          </a:solidFill>
                        </a:rPr>
                        <a:t>3.1. Image list view </a:t>
                      </a:r>
                      <a:r>
                        <a:rPr lang="ko-KR" altLang="en-US" sz="1000" dirty="0">
                          <a:solidFill>
                            <a:schemeClr val="tx1"/>
                          </a:solidFill>
                        </a:rPr>
                        <a:t>기능</a:t>
                      </a:r>
                      <a:r>
                        <a:rPr lang="en-US" altLang="ko-KR" sz="1000" dirty="0">
                          <a:solidFill>
                            <a:schemeClr val="tx1"/>
                          </a:solidFill>
                        </a:rPr>
                        <a:t>(</a:t>
                      </a:r>
                      <a:r>
                        <a:rPr lang="ko-KR" altLang="en-US" sz="1000" dirty="0">
                          <a:solidFill>
                            <a:schemeClr val="tx1"/>
                          </a:solidFill>
                        </a:rPr>
                        <a:t>공통 기능</a:t>
                      </a:r>
                      <a:r>
                        <a:rPr lang="en-US" altLang="ko-KR" sz="1000" dirty="0">
                          <a:solidFill>
                            <a:schemeClr val="tx1"/>
                          </a:solidFill>
                        </a:rPr>
                        <a:t>, </a:t>
                      </a:r>
                      <a:r>
                        <a:rPr lang="ko-KR" altLang="en-US" sz="1000" dirty="0">
                          <a:solidFill>
                            <a:schemeClr val="tx1"/>
                          </a:solidFill>
                        </a:rPr>
                        <a:t>개별 제안</a:t>
                      </a:r>
                      <a:r>
                        <a:rPr lang="en-US" altLang="ko-KR" sz="1000" dirty="0">
                          <a:solidFill>
                            <a:schemeClr val="tx1"/>
                          </a:solidFill>
                        </a:rPr>
                        <a:t>)</a:t>
                      </a:r>
                    </a:p>
                  </a:txBody>
                  <a:tcPr anchor="ctr"/>
                </a:tc>
                <a:tc>
                  <a:txBody>
                    <a:bodyPr/>
                    <a:lstStyle/>
                    <a:p>
                      <a:pPr latinLnBrk="1"/>
                      <a:r>
                        <a:rPr lang="en-US" altLang="ko-KR" sz="1000" dirty="0">
                          <a:solidFill>
                            <a:schemeClr val="tx1"/>
                          </a:solidFill>
                        </a:rPr>
                        <a:t>O</a:t>
                      </a:r>
                      <a:endParaRPr lang="ko-KR" altLang="en-US" sz="1000" dirty="0">
                        <a:solidFill>
                          <a:schemeClr val="tx1"/>
                        </a:solidFill>
                      </a:endParaRPr>
                    </a:p>
                  </a:txBody>
                  <a:tcPr anchor="ctr"/>
                </a:tc>
                <a:tc>
                  <a:txBody>
                    <a:bodyPr/>
                    <a:lstStyle/>
                    <a:p>
                      <a:pPr latinLnBrk="1"/>
                      <a:r>
                        <a:rPr lang="en-US" altLang="ko-KR" sz="1000" dirty="0">
                          <a:solidFill>
                            <a:schemeClr val="tx1"/>
                          </a:solidFill>
                        </a:rPr>
                        <a:t>X</a:t>
                      </a:r>
                      <a:endParaRPr lang="ko-KR" altLang="en-US" sz="1000" dirty="0">
                        <a:solidFill>
                          <a:schemeClr val="tx1"/>
                        </a:solidFill>
                      </a:endParaRPr>
                    </a:p>
                  </a:txBody>
                  <a:tcPr anchor="ctr"/>
                </a:tc>
                <a:tc>
                  <a:txBody>
                    <a:bodyPr/>
                    <a:lstStyle/>
                    <a:p>
                      <a:pPr latinLnBrk="1"/>
                      <a:r>
                        <a:rPr lang="en-US" altLang="ko-KR" sz="1000" dirty="0">
                          <a:solidFill>
                            <a:schemeClr val="tx1"/>
                          </a:solidFill>
                        </a:rPr>
                        <a:t>Function </a:t>
                      </a:r>
                      <a:r>
                        <a:rPr lang="en-US" altLang="ko-KR" sz="1000" dirty="0" err="1">
                          <a:solidFill>
                            <a:schemeClr val="tx1"/>
                          </a:solidFill>
                        </a:rPr>
                        <a:t>onClickDownload</a:t>
                      </a:r>
                      <a:r>
                        <a:rPr lang="en-US" altLang="ko-KR" sz="1000" dirty="0">
                          <a:solidFill>
                            <a:schemeClr val="tx1"/>
                          </a:solidFill>
                        </a:rPr>
                        <a:t> + Class </a:t>
                      </a:r>
                      <a:r>
                        <a:rPr lang="en-US" altLang="ko-KR" sz="1000" dirty="0" err="1">
                          <a:solidFill>
                            <a:schemeClr val="tx1"/>
                          </a:solidFill>
                        </a:rPr>
                        <a:t>CloadImage</a:t>
                      </a:r>
                      <a:endParaRPr lang="ko-KR" altLang="en-US" sz="1000" dirty="0">
                        <a:solidFill>
                          <a:schemeClr val="tx1"/>
                        </a:solidFill>
                      </a:endParaRPr>
                    </a:p>
                  </a:txBody>
                  <a:tcPr anchor="ctr"/>
                </a:tc>
                <a:extLst>
                  <a:ext uri="{0D108BD9-81ED-4DB2-BD59-A6C34878D82A}">
                    <a16:rowId xmlns:a16="http://schemas.microsoft.com/office/drawing/2014/main" val="3629213450"/>
                  </a:ext>
                </a:extLst>
              </a:tr>
              <a:tr h="0">
                <a:tc vMerge="1">
                  <a:txBody>
                    <a:bodyPr/>
                    <a:lstStyle/>
                    <a:p>
                      <a:pPr latinLnBrk="1"/>
                      <a:endParaRPr lang="ko-KR" altLang="en-US" sz="1000" dirty="0"/>
                    </a:p>
                  </a:txBody>
                  <a:tcPr anchor="ctr"/>
                </a:tc>
                <a:tc>
                  <a:txBody>
                    <a:bodyPr/>
                    <a:lstStyle/>
                    <a:p>
                      <a:pPr latinLnBrk="1"/>
                      <a:r>
                        <a:rPr lang="en" altLang="ko-KR" sz="1000" dirty="0">
                          <a:solidFill>
                            <a:schemeClr val="tx1"/>
                          </a:solidFill>
                        </a:rPr>
                        <a:t>3.2. Image </a:t>
                      </a:r>
                      <a:r>
                        <a:rPr lang="ko-KR" altLang="en-US" sz="1000" dirty="0">
                          <a:solidFill>
                            <a:schemeClr val="tx1"/>
                          </a:solidFill>
                        </a:rPr>
                        <a:t>목록</a:t>
                      </a:r>
                      <a:r>
                        <a:rPr lang="en-US" altLang="ko-KR" sz="1000" dirty="0">
                          <a:solidFill>
                            <a:schemeClr val="tx1"/>
                          </a:solidFill>
                        </a:rPr>
                        <a:t>, </a:t>
                      </a:r>
                      <a:r>
                        <a:rPr lang="ko-KR" altLang="en-US" sz="1000" dirty="0">
                          <a:solidFill>
                            <a:schemeClr val="tx1"/>
                          </a:solidFill>
                        </a:rPr>
                        <a:t>획득을 위한 </a:t>
                      </a:r>
                      <a:r>
                        <a:rPr lang="en" altLang="ko-KR" sz="1000" dirty="0">
                          <a:solidFill>
                            <a:schemeClr val="tx1"/>
                          </a:solidFill>
                        </a:rPr>
                        <a:t>HTTP </a:t>
                      </a:r>
                      <a:r>
                        <a:rPr lang="en" altLang="ko-KR" sz="1000" dirty="0" err="1">
                          <a:solidFill>
                            <a:schemeClr val="tx1"/>
                          </a:solidFill>
                        </a:rPr>
                        <a:t>Restfull</a:t>
                      </a:r>
                      <a:r>
                        <a:rPr lang="en" altLang="ko-KR" sz="1000" dirty="0">
                          <a:solidFill>
                            <a:schemeClr val="tx1"/>
                          </a:solidFill>
                        </a:rPr>
                        <a:t> API </a:t>
                      </a:r>
                      <a:r>
                        <a:rPr lang="ko-KR" altLang="en-US" sz="1000" dirty="0">
                          <a:solidFill>
                            <a:schemeClr val="tx1"/>
                          </a:solidFill>
                        </a:rPr>
                        <a:t>사용</a:t>
                      </a:r>
                      <a:r>
                        <a:rPr lang="en-US" altLang="ko-KR" sz="1000" dirty="0">
                          <a:solidFill>
                            <a:schemeClr val="tx1"/>
                          </a:solidFill>
                        </a:rPr>
                        <a:t>(</a:t>
                      </a:r>
                      <a:r>
                        <a:rPr lang="ko-KR" altLang="en-US" sz="1000" dirty="0">
                          <a:solidFill>
                            <a:schemeClr val="tx1"/>
                          </a:solidFill>
                        </a:rPr>
                        <a:t>신규 추가 필요</a:t>
                      </a:r>
                      <a:r>
                        <a:rPr lang="en-US" altLang="ko-KR" sz="1000" dirty="0">
                          <a:solidFill>
                            <a:schemeClr val="tx1"/>
                          </a:solidFill>
                        </a:rPr>
                        <a:t>)</a:t>
                      </a:r>
                    </a:p>
                  </a:txBody>
                  <a:tcPr anchor="ctr"/>
                </a:tc>
                <a:tc>
                  <a:txBody>
                    <a:bodyPr/>
                    <a:lstStyle/>
                    <a:p>
                      <a:pPr latinLnBrk="1"/>
                      <a:r>
                        <a:rPr lang="en-US" altLang="ko-KR" sz="1000" dirty="0">
                          <a:solidFill>
                            <a:schemeClr val="tx1"/>
                          </a:solidFill>
                        </a:rPr>
                        <a:t>O</a:t>
                      </a:r>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tc>
                  <a:txBody>
                    <a:bodyPr/>
                    <a:lstStyle/>
                    <a:p>
                      <a:pPr latinLnBrk="1"/>
                      <a:r>
                        <a:rPr lang="en-US" altLang="ko-KR" sz="1000" dirty="0">
                          <a:solidFill>
                            <a:schemeClr val="tx1"/>
                          </a:solidFill>
                        </a:rPr>
                        <a:t>Function </a:t>
                      </a:r>
                      <a:r>
                        <a:rPr lang="en-US" altLang="ko-KR" sz="1000" dirty="0" err="1">
                          <a:solidFill>
                            <a:schemeClr val="tx1"/>
                          </a:solidFill>
                        </a:rPr>
                        <a:t>onCLickImageListDownload</a:t>
                      </a:r>
                      <a:r>
                        <a:rPr lang="en-US" altLang="ko-KR" sz="1000" dirty="0">
                          <a:solidFill>
                            <a:schemeClr val="tx1"/>
                          </a:solidFill>
                        </a:rPr>
                        <a:t> + Class </a:t>
                      </a:r>
                      <a:r>
                        <a:rPr lang="en-US" altLang="ko-KR" sz="1000" dirty="0" err="1">
                          <a:solidFill>
                            <a:schemeClr val="tx1"/>
                          </a:solidFill>
                        </a:rPr>
                        <a:t>DownloadImagesTask</a:t>
                      </a:r>
                      <a:endParaRPr lang="ko-KR" altLang="en-US" sz="1000" dirty="0">
                        <a:solidFill>
                          <a:schemeClr val="tx1"/>
                        </a:solidFill>
                      </a:endParaRPr>
                    </a:p>
                  </a:txBody>
                  <a:tcPr anchor="ctr"/>
                </a:tc>
                <a:extLst>
                  <a:ext uri="{0D108BD9-81ED-4DB2-BD59-A6C34878D82A}">
                    <a16:rowId xmlns:a16="http://schemas.microsoft.com/office/drawing/2014/main" val="1439566013"/>
                  </a:ext>
                </a:extLst>
              </a:tr>
              <a:tr h="0">
                <a:tc vMerge="1">
                  <a:txBody>
                    <a:bodyPr/>
                    <a:lstStyle/>
                    <a:p>
                      <a:pPr latinLnBrk="1"/>
                      <a:endParaRPr lang="ko-KR" altLang="en-US" sz="1000" dirty="0"/>
                    </a:p>
                  </a:txBody>
                  <a:tcPr anchor="ctr"/>
                </a:tc>
                <a:tc>
                  <a:txBody>
                    <a:bodyPr/>
                    <a:lstStyle/>
                    <a:p>
                      <a:pPr latinLnBrk="1"/>
                      <a:r>
                        <a:rPr lang="en-US" altLang="ko-KR" sz="1000" dirty="0">
                          <a:solidFill>
                            <a:schemeClr val="tx1"/>
                          </a:solidFill>
                        </a:rPr>
                        <a:t>3.3. Person Detection Filter</a:t>
                      </a:r>
                    </a:p>
                  </a:txBody>
                  <a:tcPr anchor="ctr"/>
                </a:tc>
                <a:tc>
                  <a:txBody>
                    <a:bodyPr/>
                    <a:lstStyle/>
                    <a:p>
                      <a:pPr latinLnBrk="1"/>
                      <a:r>
                        <a:rPr lang="en-US" altLang="ko-KR" sz="1000" dirty="0">
                          <a:solidFill>
                            <a:schemeClr val="tx1"/>
                          </a:solidFill>
                        </a:rPr>
                        <a:t>O</a:t>
                      </a:r>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tc>
                  <a:txBody>
                    <a:bodyPr/>
                    <a:lstStyle/>
                    <a:p>
                      <a:pPr latinLnBrk="1"/>
                      <a:r>
                        <a:rPr lang="en-US" altLang="ko-KR" sz="1000" dirty="0">
                          <a:solidFill>
                            <a:schemeClr val="tx1"/>
                          </a:solidFill>
                        </a:rPr>
                        <a:t>Function </a:t>
                      </a:r>
                      <a:r>
                        <a:rPr lang="en-US" altLang="ko-KR" sz="1000" dirty="0" err="1">
                          <a:solidFill>
                            <a:schemeClr val="tx1"/>
                          </a:solidFill>
                        </a:rPr>
                        <a:t>onFilterPerson</a:t>
                      </a:r>
                      <a:r>
                        <a:rPr lang="en-US" altLang="ko-KR" sz="1000" dirty="0">
                          <a:solidFill>
                            <a:schemeClr val="tx1"/>
                          </a:solidFill>
                        </a:rPr>
                        <a:t> + Class </a:t>
                      </a:r>
                      <a:r>
                        <a:rPr lang="en-US" altLang="ko-KR" sz="1000" dirty="0" err="1">
                          <a:solidFill>
                            <a:schemeClr val="tx1"/>
                          </a:solidFill>
                        </a:rPr>
                        <a:t>CloadImage</a:t>
                      </a:r>
                      <a:endParaRPr lang="en-US" altLang="ko-KR" sz="1000" dirty="0">
                        <a:solidFill>
                          <a:schemeClr val="tx1"/>
                        </a:solidFill>
                      </a:endParaRPr>
                    </a:p>
                  </a:txBody>
                  <a:tcPr anchor="ctr"/>
                </a:tc>
                <a:extLst>
                  <a:ext uri="{0D108BD9-81ED-4DB2-BD59-A6C34878D82A}">
                    <a16:rowId xmlns:a16="http://schemas.microsoft.com/office/drawing/2014/main" val="255962697"/>
                  </a:ext>
                </a:extLst>
              </a:tr>
              <a:tr h="0">
                <a:tc vMerge="1">
                  <a:txBody>
                    <a:bodyPr/>
                    <a:lstStyle/>
                    <a:p>
                      <a:pPr latinLnBrk="1"/>
                      <a:endParaRPr lang="ko-KR" altLang="en-US" sz="1000" dirty="0"/>
                    </a:p>
                  </a:txBody>
                  <a:tcPr anchor="ctr"/>
                </a:tc>
                <a:tc>
                  <a:txBody>
                    <a:bodyPr/>
                    <a:lstStyle/>
                    <a:p>
                      <a:pPr latinLnBrk="1"/>
                      <a:r>
                        <a:rPr lang="en-US" altLang="ko-KR" sz="1000" dirty="0">
                          <a:solidFill>
                            <a:schemeClr val="tx1"/>
                          </a:solidFill>
                        </a:rPr>
                        <a:t>3-4. Download</a:t>
                      </a:r>
                      <a:r>
                        <a:rPr lang="ko-KR" altLang="en-US" sz="1000" dirty="0">
                          <a:solidFill>
                            <a:schemeClr val="tx1"/>
                          </a:solidFill>
                        </a:rPr>
                        <a:t> </a:t>
                      </a:r>
                      <a:r>
                        <a:rPr lang="en-US" altLang="ko-KR" sz="1000" dirty="0">
                          <a:solidFill>
                            <a:schemeClr val="tx1"/>
                          </a:solidFill>
                        </a:rPr>
                        <a:t>Person-Detected Filters</a:t>
                      </a:r>
                      <a:endParaRPr lang="ko-KR" altLang="en-US" sz="1000" dirty="0">
                        <a:solidFill>
                          <a:schemeClr val="tx1"/>
                        </a:solidFill>
                      </a:endParaRPr>
                    </a:p>
                  </a:txBody>
                  <a:tcPr anchor="ctr"/>
                </a:tc>
                <a:tc>
                  <a:txBody>
                    <a:bodyPr/>
                    <a:lstStyle/>
                    <a:p>
                      <a:pPr latinLnBrk="1"/>
                      <a:r>
                        <a:rPr lang="en-US" altLang="ko-KR" sz="1000" dirty="0">
                          <a:solidFill>
                            <a:schemeClr val="tx1"/>
                          </a:solidFill>
                        </a:rPr>
                        <a:t>O</a:t>
                      </a:r>
                      <a:endParaRPr lang="ko-KR" altLang="en-US" sz="1000" dirty="0">
                        <a:solidFill>
                          <a:schemeClr val="tx1"/>
                        </a:solidFill>
                      </a:endParaRPr>
                    </a:p>
                  </a:txBody>
                  <a:tcPr anchor="ctr"/>
                </a:tc>
                <a:tc>
                  <a:txBody>
                    <a:bodyPr/>
                    <a:lstStyle/>
                    <a:p>
                      <a:pPr latinLnBrk="1"/>
                      <a:endParaRPr lang="ko-KR" altLang="en-US" sz="1000" dirty="0">
                        <a:solidFill>
                          <a:schemeClr val="tx1"/>
                        </a:solidFill>
                      </a:endParaRPr>
                    </a:p>
                  </a:txBody>
                  <a:tcPr anchor="ctr"/>
                </a:tc>
                <a:tc>
                  <a:txBody>
                    <a:bodyPr/>
                    <a:lstStyle/>
                    <a:p>
                      <a:pPr latinLnBrk="1"/>
                      <a:r>
                        <a:rPr lang="en-US" altLang="ko-KR" sz="1000" dirty="0">
                          <a:solidFill>
                            <a:schemeClr val="tx1"/>
                          </a:solidFill>
                        </a:rPr>
                        <a:t>Function </a:t>
                      </a:r>
                      <a:r>
                        <a:rPr lang="en-US" altLang="ko-KR" sz="1000" dirty="0" err="1">
                          <a:solidFill>
                            <a:schemeClr val="tx1"/>
                          </a:solidFill>
                        </a:rPr>
                        <a:t>onDownloadPerson</a:t>
                      </a:r>
                      <a:r>
                        <a:rPr lang="en-US" altLang="ko-KR" sz="1000" dirty="0">
                          <a:solidFill>
                            <a:schemeClr val="tx1"/>
                          </a:solidFill>
                        </a:rPr>
                        <a:t> + Class </a:t>
                      </a:r>
                      <a:r>
                        <a:rPr lang="en-US" altLang="ko-KR" sz="1000" dirty="0" err="1">
                          <a:solidFill>
                            <a:schemeClr val="tx1"/>
                          </a:solidFill>
                        </a:rPr>
                        <a:t>DownloadPersonImagesTask</a:t>
                      </a:r>
                      <a:endParaRPr lang="ko-KR" altLang="en-US" sz="1000" dirty="0">
                        <a:solidFill>
                          <a:schemeClr val="tx1"/>
                        </a:solidFill>
                      </a:endParaRPr>
                    </a:p>
                  </a:txBody>
                  <a:tcPr anchor="ctr"/>
                </a:tc>
                <a:extLst>
                  <a:ext uri="{0D108BD9-81ED-4DB2-BD59-A6C34878D82A}">
                    <a16:rowId xmlns:a16="http://schemas.microsoft.com/office/drawing/2014/main" val="2457563939"/>
                  </a:ext>
                </a:extLst>
              </a:tr>
            </a:tbl>
          </a:graphicData>
        </a:graphic>
      </p:graphicFrame>
    </p:spTree>
    <p:extLst>
      <p:ext uri="{BB962C8B-B14F-4D97-AF65-F5344CB8AC3E}">
        <p14:creationId xmlns:p14="http://schemas.microsoft.com/office/powerpoint/2010/main" val="1530985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C953FC-8DC7-DEB6-AC4F-171A8F72DA45}"/>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1. Edge System(Python </a:t>
            </a:r>
            <a:r>
              <a:rPr lang="ko-KR" altLang="en-US" sz="2000" dirty="0">
                <a:solidFill>
                  <a:schemeClr val="tx2"/>
                </a:solidFill>
              </a:rPr>
              <a:t>기반</a:t>
            </a:r>
            <a:r>
              <a:rPr lang="en-US" altLang="ko-KR" sz="2000" dirty="0">
                <a:solidFill>
                  <a:schemeClr val="tx2"/>
                </a:solidFill>
              </a:rPr>
              <a:t>, </a:t>
            </a:r>
            <a:r>
              <a:rPr lang="ko-KR" altLang="en-US" sz="2000" dirty="0">
                <a:solidFill>
                  <a:schemeClr val="tx2"/>
                </a:solidFill>
              </a:rPr>
              <a:t>공통</a:t>
            </a:r>
            <a:r>
              <a:rPr lang="en-US" altLang="ko-KR" sz="2000" dirty="0">
                <a:solidFill>
                  <a:schemeClr val="tx2"/>
                </a:solidFill>
              </a:rPr>
              <a:t>)</a:t>
            </a:r>
            <a:endParaRPr kumimoji="1" lang="ko-KR" altLang="en-US" dirty="0"/>
          </a:p>
        </p:txBody>
      </p:sp>
      <p:sp>
        <p:nvSpPr>
          <p:cNvPr id="3" name="내용 개체 틀 2">
            <a:extLst>
              <a:ext uri="{FF2B5EF4-FFF2-40B4-BE49-F238E27FC236}">
                <a16:creationId xmlns:a16="http://schemas.microsoft.com/office/drawing/2014/main" id="{CBC2D131-20C9-3743-0C3C-F48B12A4E9E8}"/>
              </a:ext>
            </a:extLst>
          </p:cNvPr>
          <p:cNvSpPr>
            <a:spLocks noGrp="1"/>
          </p:cNvSpPr>
          <p:nvPr>
            <p:ph sz="half" idx="2"/>
          </p:nvPr>
        </p:nvSpPr>
        <p:spPr>
          <a:xfrm>
            <a:off x="495300" y="1143000"/>
            <a:ext cx="4309110" cy="215444"/>
          </a:xfrm>
        </p:spPr>
        <p:txBody>
          <a:bodyPr/>
          <a:lstStyle/>
          <a:p>
            <a:pPr marL="12065">
              <a:lnSpc>
                <a:spcPct val="100000"/>
              </a:lnSpc>
              <a:spcBef>
                <a:spcPts val="105"/>
              </a:spcBef>
              <a:tabLst>
                <a:tab pos="299720" algn="l"/>
              </a:tabLst>
            </a:pPr>
            <a:r>
              <a:rPr lang="en" altLang="ko-KR" sz="1400" spc="-5" dirty="0">
                <a:solidFill>
                  <a:srgbClr val="558ED5"/>
                </a:solidFill>
                <a:latin typeface="+mn-ea"/>
                <a:cs typeface="Malgun Gothic"/>
              </a:rPr>
              <a:t>1-1. YoloV5 pretrained model </a:t>
            </a:r>
            <a:r>
              <a:rPr lang="ko-KR" altLang="en-US" sz="1400" spc="-5" dirty="0">
                <a:solidFill>
                  <a:srgbClr val="558ED5"/>
                </a:solidFill>
                <a:latin typeface="+mn-ea"/>
                <a:cs typeface="Malgun Gothic"/>
              </a:rPr>
              <a:t>사용</a:t>
            </a:r>
            <a:r>
              <a:rPr lang="en-US" altLang="ko-KR" sz="1400" b="1" spc="-5" dirty="0">
                <a:solidFill>
                  <a:srgbClr val="558ED5"/>
                </a:solidFill>
                <a:latin typeface="+mn-ea"/>
                <a:cs typeface="Malgun Gothic"/>
              </a:rPr>
              <a:t> (</a:t>
            </a:r>
            <a:r>
              <a:rPr lang="ko-KR" altLang="en-US" sz="1400" b="1" spc="-5" dirty="0">
                <a:solidFill>
                  <a:srgbClr val="558ED5"/>
                </a:solidFill>
                <a:latin typeface="+mn-ea"/>
                <a:cs typeface="Malgun Gothic"/>
              </a:rPr>
              <a:t>대체 가능 함</a:t>
            </a:r>
            <a:r>
              <a:rPr lang="en-US" altLang="ko-KR" sz="1400" b="1" spc="-5" dirty="0">
                <a:solidFill>
                  <a:srgbClr val="558ED5"/>
                </a:solidFill>
                <a:latin typeface="+mn-ea"/>
                <a:cs typeface="Malgun Gothic"/>
              </a:rPr>
              <a:t>)</a:t>
            </a:r>
            <a:r>
              <a:rPr lang="ko-KR" altLang="en-US" sz="1400" spc="-5" dirty="0">
                <a:solidFill>
                  <a:srgbClr val="558ED5"/>
                </a:solidFill>
                <a:latin typeface="+mn-ea"/>
                <a:cs typeface="Malgun Gothic"/>
              </a:rPr>
              <a:t> </a:t>
            </a:r>
            <a:endParaRPr lang="ko-KR" altLang="en-US" sz="1400" i="1" dirty="0">
              <a:solidFill>
                <a:srgbClr val="FF0000"/>
              </a:solidFill>
              <a:latin typeface="+mn-ea"/>
              <a:cs typeface="Malgun Gothic"/>
            </a:endParaRPr>
          </a:p>
        </p:txBody>
      </p:sp>
      <p:sp>
        <p:nvSpPr>
          <p:cNvPr id="4" name="내용 개체 틀 3">
            <a:extLst>
              <a:ext uri="{FF2B5EF4-FFF2-40B4-BE49-F238E27FC236}">
                <a16:creationId xmlns:a16="http://schemas.microsoft.com/office/drawing/2014/main" id="{8DAA10C6-B376-C92B-2E3F-39E2C58C9A97}"/>
              </a:ext>
            </a:extLst>
          </p:cNvPr>
          <p:cNvSpPr>
            <a:spLocks noGrp="1"/>
          </p:cNvSpPr>
          <p:nvPr>
            <p:ph sz="half" idx="3"/>
          </p:nvPr>
        </p:nvSpPr>
        <p:spPr>
          <a:xfrm>
            <a:off x="5596890" y="1112487"/>
            <a:ext cx="4309110" cy="856645"/>
          </a:xfrm>
        </p:spPr>
        <p:txBody>
          <a:bodyPr/>
          <a:lstStyle/>
          <a:p>
            <a:pPr marL="12065">
              <a:lnSpc>
                <a:spcPct val="100000"/>
              </a:lnSpc>
              <a:spcBef>
                <a:spcPts val="105"/>
              </a:spcBef>
              <a:tabLst>
                <a:tab pos="299720" algn="l"/>
              </a:tabLst>
            </a:pPr>
            <a:r>
              <a:rPr lang="en" altLang="ko-KR" sz="1400" spc="-5" dirty="0">
                <a:solidFill>
                  <a:srgbClr val="558ED5"/>
                </a:solidFill>
                <a:latin typeface="+mn-ea"/>
                <a:cs typeface="Malgun Gothic"/>
              </a:rPr>
              <a:t>1-2. </a:t>
            </a:r>
            <a:r>
              <a:rPr lang="en" altLang="ko-KR" sz="1400" spc="-5" dirty="0" err="1">
                <a:solidFill>
                  <a:srgbClr val="558ED5"/>
                </a:solidFill>
                <a:latin typeface="+mn-ea"/>
                <a:cs typeface="Malgun Gothic"/>
              </a:rPr>
              <a:t>Ms</a:t>
            </a:r>
            <a:r>
              <a:rPr lang="en" altLang="ko-KR" sz="1400" spc="-5" dirty="0">
                <a:solidFill>
                  <a:srgbClr val="558ED5"/>
                </a:solidFill>
                <a:latin typeface="+mn-ea"/>
                <a:cs typeface="Malgun Gothic"/>
              </a:rPr>
              <a:t> coco </a:t>
            </a:r>
            <a:r>
              <a:rPr lang="ko-KR" altLang="en-US" sz="1400" spc="-5" dirty="0">
                <a:solidFill>
                  <a:srgbClr val="558ED5"/>
                </a:solidFill>
                <a:latin typeface="+mn-ea"/>
                <a:cs typeface="Malgun Gothic"/>
              </a:rPr>
              <a:t>훈련데이터 기준 검출 객체 </a:t>
            </a:r>
            <a:r>
              <a:rPr lang="en-US" altLang="ko-KR" sz="1400" spc="-5" dirty="0">
                <a:solidFill>
                  <a:srgbClr val="558ED5"/>
                </a:solidFill>
                <a:latin typeface="+mn-ea"/>
                <a:cs typeface="Malgun Gothic"/>
              </a:rPr>
              <a:t>(</a:t>
            </a:r>
            <a:r>
              <a:rPr lang="en" altLang="ko-KR" sz="1400" spc="-5" dirty="0">
                <a:solidFill>
                  <a:srgbClr val="558ED5"/>
                </a:solidFill>
                <a:latin typeface="+mn-ea"/>
                <a:cs typeface="Malgun Gothic"/>
              </a:rPr>
              <a:t>Classes) : 80</a:t>
            </a:r>
            <a:r>
              <a:rPr lang="ko-KR" altLang="en-US" sz="1400" spc="-5" dirty="0">
                <a:solidFill>
                  <a:srgbClr val="558ED5"/>
                </a:solidFill>
                <a:latin typeface="+mn-ea"/>
                <a:cs typeface="Malgun Gothic"/>
              </a:rPr>
              <a:t>가지 객체 검출 기능</a:t>
            </a:r>
            <a:r>
              <a:rPr lang="en-US" altLang="ko-KR" sz="1400" b="1" spc="-5" dirty="0">
                <a:solidFill>
                  <a:srgbClr val="558ED5"/>
                </a:solidFill>
                <a:latin typeface="+mn-ea"/>
                <a:cs typeface="Malgun Gothic"/>
              </a:rPr>
              <a:t>(</a:t>
            </a:r>
            <a:r>
              <a:rPr lang="ko-KR" altLang="en-US" sz="1400" b="1" spc="-5" dirty="0">
                <a:solidFill>
                  <a:srgbClr val="558ED5"/>
                </a:solidFill>
                <a:latin typeface="+mn-ea"/>
                <a:cs typeface="Malgun Gothic"/>
              </a:rPr>
              <a:t>대체 가능 함</a:t>
            </a:r>
            <a:r>
              <a:rPr lang="en-US" altLang="ko-KR" sz="1400" b="1" spc="-5" dirty="0">
                <a:solidFill>
                  <a:srgbClr val="558ED5"/>
                </a:solidFill>
                <a:latin typeface="+mn-ea"/>
                <a:cs typeface="Malgun Gothic"/>
              </a:rPr>
              <a:t>)</a:t>
            </a:r>
            <a:endParaRPr lang="ko-KR" altLang="en-US" sz="1400" b="1" spc="-5" dirty="0">
              <a:solidFill>
                <a:srgbClr val="558ED5"/>
              </a:solidFill>
              <a:latin typeface="+mn-ea"/>
              <a:cs typeface="Malgun Gothic"/>
            </a:endParaRPr>
          </a:p>
          <a:p>
            <a:pPr>
              <a:spcBef>
                <a:spcPts val="1440"/>
              </a:spcBef>
              <a:tabLst>
                <a:tab pos="690880" algn="l"/>
                <a:tab pos="691515" algn="l"/>
              </a:tabLst>
            </a:pPr>
            <a:endParaRPr lang="ko-KR" altLang="en-US" sz="800" dirty="0">
              <a:latin typeface="+mn-ea"/>
              <a:cs typeface="Gulim"/>
            </a:endParaRPr>
          </a:p>
          <a:p>
            <a:endParaRPr kumimoji="1" lang="ko-KR" altLang="en-US" sz="800" dirty="0"/>
          </a:p>
        </p:txBody>
      </p:sp>
      <p:sp>
        <p:nvSpPr>
          <p:cNvPr id="5" name="내용 개체 틀 2">
            <a:extLst>
              <a:ext uri="{FF2B5EF4-FFF2-40B4-BE49-F238E27FC236}">
                <a16:creationId xmlns:a16="http://schemas.microsoft.com/office/drawing/2014/main" id="{2436FCE2-7D0B-C826-592C-819072951881}"/>
              </a:ext>
            </a:extLst>
          </p:cNvPr>
          <p:cNvSpPr txBox="1">
            <a:spLocks/>
          </p:cNvSpPr>
          <p:nvPr/>
        </p:nvSpPr>
        <p:spPr>
          <a:xfrm>
            <a:off x="495300" y="3289251"/>
            <a:ext cx="4309110" cy="856645"/>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atinLnBrk="0">
              <a:spcBef>
                <a:spcPts val="105"/>
              </a:spcBef>
              <a:tabLst>
                <a:tab pos="299720" algn="l"/>
              </a:tabLst>
            </a:pPr>
            <a:r>
              <a:rPr lang="en-US" altLang="ko-KR" sz="1400" kern="0" spc="-5" dirty="0">
                <a:solidFill>
                  <a:srgbClr val="558ED5"/>
                </a:solidFill>
                <a:latin typeface="+mn-ea"/>
                <a:cs typeface="Malgun Gothic"/>
              </a:rPr>
              <a:t>1-3. </a:t>
            </a:r>
            <a:r>
              <a:rPr lang="ko-KR" altLang="en-US" sz="1400" kern="0" spc="-5" dirty="0">
                <a:solidFill>
                  <a:srgbClr val="558ED5"/>
                </a:solidFill>
                <a:latin typeface="+mn-ea"/>
                <a:cs typeface="Malgun Gothic"/>
              </a:rPr>
              <a:t>한 종류의 객체를 동일한 객체로 가능한 </a:t>
            </a:r>
            <a:r>
              <a:rPr lang="en" altLang="ko-KR" sz="1400" kern="0" spc="-5" dirty="0">
                <a:solidFill>
                  <a:srgbClr val="558ED5"/>
                </a:solidFill>
                <a:latin typeface="+mn-ea"/>
                <a:cs typeface="Malgun Gothic"/>
              </a:rPr>
              <a:t>Change Detection</a:t>
            </a:r>
            <a:r>
              <a:rPr lang="en-US" altLang="ko-KR" sz="1400" b="1" kern="0" spc="-5" dirty="0">
                <a:solidFill>
                  <a:srgbClr val="558ED5"/>
                </a:solidFill>
                <a:latin typeface="+mn-ea"/>
                <a:cs typeface="Malgun Gothic"/>
              </a:rPr>
              <a:t> (</a:t>
            </a:r>
            <a:r>
              <a:rPr lang="ko-KR" altLang="en-US" sz="1400" b="1" kern="0" spc="-5" dirty="0">
                <a:solidFill>
                  <a:srgbClr val="558ED5"/>
                </a:solidFill>
                <a:latin typeface="+mn-ea"/>
                <a:cs typeface="Malgun Gothic"/>
              </a:rPr>
              <a:t>대체 가능 함</a:t>
            </a:r>
            <a:r>
              <a:rPr lang="en-US" altLang="ko-KR" sz="1400" b="1" kern="0" spc="-5" dirty="0">
                <a:solidFill>
                  <a:srgbClr val="558ED5"/>
                </a:solidFill>
                <a:latin typeface="+mn-ea"/>
                <a:cs typeface="Malgun Gothic"/>
              </a:rPr>
              <a:t>)</a:t>
            </a:r>
            <a:r>
              <a:rPr lang="ko-KR" altLang="en-US" sz="1400" kern="0" spc="-5" dirty="0">
                <a:solidFill>
                  <a:srgbClr val="558ED5"/>
                </a:solidFill>
                <a:latin typeface="+mn-ea"/>
                <a:cs typeface="Malgun Gothic"/>
              </a:rPr>
              <a:t> </a:t>
            </a:r>
            <a:endParaRPr lang="ko-KR" altLang="en-US" sz="1400" i="1" kern="0" dirty="0">
              <a:solidFill>
                <a:srgbClr val="FF0000"/>
              </a:solidFill>
              <a:latin typeface="+mn-ea"/>
              <a:cs typeface="Malgun Gothic"/>
            </a:endParaRPr>
          </a:p>
          <a:p>
            <a:pPr marL="233680" indent="-287655" latinLnBrk="0">
              <a:spcBef>
                <a:spcPts val="1440"/>
              </a:spcBef>
              <a:buFontTx/>
              <a:buChar char="-"/>
              <a:tabLst>
                <a:tab pos="690880" algn="l"/>
                <a:tab pos="691515" algn="l"/>
              </a:tabLst>
            </a:pPr>
            <a:endParaRPr lang="ko-KR" altLang="en-US" sz="800" kern="0" dirty="0">
              <a:latin typeface="+mn-ea"/>
              <a:cs typeface="Gulim"/>
            </a:endParaRPr>
          </a:p>
          <a:p>
            <a:pPr latinLnBrk="0"/>
            <a:endParaRPr kumimoji="1" lang="ko-KR" altLang="en-US" sz="800" kern="0" dirty="0"/>
          </a:p>
        </p:txBody>
      </p:sp>
      <p:pic>
        <p:nvPicPr>
          <p:cNvPr id="8" name="Picture 7">
            <a:extLst>
              <a:ext uri="{FF2B5EF4-FFF2-40B4-BE49-F238E27FC236}">
                <a16:creationId xmlns:a16="http://schemas.microsoft.com/office/drawing/2014/main" id="{519A3DE4-A43C-B074-1DFA-B59ADA5AD5BC}"/>
              </a:ext>
            </a:extLst>
          </p:cNvPr>
          <p:cNvPicPr>
            <a:picLocks noChangeAspect="1"/>
          </p:cNvPicPr>
          <p:nvPr/>
        </p:nvPicPr>
        <p:blipFill>
          <a:blip r:embed="rId2"/>
          <a:stretch>
            <a:fillRect/>
          </a:stretch>
        </p:blipFill>
        <p:spPr>
          <a:xfrm>
            <a:off x="7162800" y="1671637"/>
            <a:ext cx="2343150" cy="1757363"/>
          </a:xfrm>
          <a:prstGeom prst="rect">
            <a:avLst/>
          </a:prstGeom>
        </p:spPr>
      </p:pic>
      <p:pic>
        <p:nvPicPr>
          <p:cNvPr id="14" name="Picture 13">
            <a:extLst>
              <a:ext uri="{FF2B5EF4-FFF2-40B4-BE49-F238E27FC236}">
                <a16:creationId xmlns:a16="http://schemas.microsoft.com/office/drawing/2014/main" id="{70AC74F6-4431-7C80-0EC7-304B1D220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7010" y="3743027"/>
            <a:ext cx="2476500" cy="1857375"/>
          </a:xfrm>
          <a:prstGeom prst="rect">
            <a:avLst/>
          </a:prstGeom>
        </p:spPr>
      </p:pic>
      <p:pic>
        <p:nvPicPr>
          <p:cNvPr id="16" name="Picture 15">
            <a:extLst>
              <a:ext uri="{FF2B5EF4-FFF2-40B4-BE49-F238E27FC236}">
                <a16:creationId xmlns:a16="http://schemas.microsoft.com/office/drawing/2014/main" id="{B74BF682-699E-C8BB-5B9D-4889FC2B24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510" y="3717573"/>
            <a:ext cx="2476500" cy="1857375"/>
          </a:xfrm>
          <a:prstGeom prst="rect">
            <a:avLst/>
          </a:prstGeom>
        </p:spPr>
      </p:pic>
      <p:sp>
        <p:nvSpPr>
          <p:cNvPr id="17" name="TextBox 16">
            <a:extLst>
              <a:ext uri="{FF2B5EF4-FFF2-40B4-BE49-F238E27FC236}">
                <a16:creationId xmlns:a16="http://schemas.microsoft.com/office/drawing/2014/main" id="{78B06724-9E0A-7BE0-9B8B-098D5BBB7D73}"/>
              </a:ext>
            </a:extLst>
          </p:cNvPr>
          <p:cNvSpPr txBox="1"/>
          <p:nvPr/>
        </p:nvSpPr>
        <p:spPr>
          <a:xfrm>
            <a:off x="3004886" y="1723174"/>
            <a:ext cx="3319714" cy="1477328"/>
          </a:xfrm>
          <a:prstGeom prst="rect">
            <a:avLst/>
          </a:prstGeom>
          <a:noFill/>
        </p:spPr>
        <p:txBody>
          <a:bodyPr wrap="square" rtlCol="0">
            <a:spAutoFit/>
          </a:bodyPr>
          <a:lstStyle/>
          <a:p>
            <a:r>
              <a:rPr lang="en-US" dirty="0"/>
              <a:t>Pretrained model is used as it is. However, there might be some</a:t>
            </a:r>
          </a:p>
          <a:p>
            <a:r>
              <a:rPr lang="en-US" dirty="0"/>
              <a:t>limitations with the detection</a:t>
            </a:r>
          </a:p>
          <a:p>
            <a:r>
              <a:rPr lang="en-US" dirty="0"/>
              <a:t>because the heater fan is also</a:t>
            </a:r>
          </a:p>
          <a:p>
            <a:r>
              <a:rPr lang="en-US" dirty="0"/>
              <a:t>detected as a person.</a:t>
            </a:r>
          </a:p>
        </p:txBody>
      </p:sp>
      <p:pic>
        <p:nvPicPr>
          <p:cNvPr id="18" name="Picture 17">
            <a:extLst>
              <a:ext uri="{FF2B5EF4-FFF2-40B4-BE49-F238E27FC236}">
                <a16:creationId xmlns:a16="http://schemas.microsoft.com/office/drawing/2014/main" id="{EC76AC52-59CE-E659-A315-ECB115555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78" y="1387501"/>
            <a:ext cx="2476500" cy="1857375"/>
          </a:xfrm>
          <a:prstGeom prst="rect">
            <a:avLst/>
          </a:prstGeom>
        </p:spPr>
      </p:pic>
      <p:sp>
        <p:nvSpPr>
          <p:cNvPr id="20" name="TextBox 19">
            <a:extLst>
              <a:ext uri="{FF2B5EF4-FFF2-40B4-BE49-F238E27FC236}">
                <a16:creationId xmlns:a16="http://schemas.microsoft.com/office/drawing/2014/main" id="{011F65C1-6063-D39C-2E28-C0561F6B9E16}"/>
              </a:ext>
            </a:extLst>
          </p:cNvPr>
          <p:cNvSpPr txBox="1"/>
          <p:nvPr/>
        </p:nvSpPr>
        <p:spPr>
          <a:xfrm>
            <a:off x="76200" y="5634269"/>
            <a:ext cx="6248400" cy="923330"/>
          </a:xfrm>
          <a:prstGeom prst="rect">
            <a:avLst/>
          </a:prstGeom>
          <a:noFill/>
        </p:spPr>
        <p:txBody>
          <a:bodyPr wrap="square" rtlCol="0">
            <a:spAutoFit/>
          </a:bodyPr>
          <a:lstStyle/>
          <a:p>
            <a:r>
              <a:rPr lang="en-US" dirty="0"/>
              <a:t>These pictures are taken 2 seconds away from each other. Even when a person is already detected, Change Detection detects the new person on the phone and a picture is captured because of it.</a:t>
            </a:r>
          </a:p>
        </p:txBody>
      </p:sp>
    </p:spTree>
    <p:extLst>
      <p:ext uri="{BB962C8B-B14F-4D97-AF65-F5344CB8AC3E}">
        <p14:creationId xmlns:p14="http://schemas.microsoft.com/office/powerpoint/2010/main" val="3209253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A00A9-4053-CB77-9640-4959F59DD1FA}"/>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1C5CC2F-B506-D852-A6AF-03E5F64F4F04}"/>
              </a:ext>
            </a:extLst>
          </p:cNvPr>
          <p:cNvSpPr>
            <a:spLocks noGrp="1"/>
          </p:cNvSpPr>
          <p:nvPr>
            <p:ph type="title"/>
          </p:nvPr>
        </p:nvSpPr>
        <p:spPr>
          <a:xfrm>
            <a:off x="574040" y="609888"/>
            <a:ext cx="8757919" cy="307777"/>
          </a:xfrm>
        </p:spPr>
        <p:txBody>
          <a:bodyPr/>
          <a:lstStyle/>
          <a:p>
            <a:r>
              <a:rPr lang="ko-KR" altLang="en-US" sz="2000" dirty="0">
                <a:solidFill>
                  <a:schemeClr val="tx2"/>
                </a:solidFill>
              </a:rPr>
              <a:t>기능 </a:t>
            </a:r>
            <a:r>
              <a:rPr lang="en-US" altLang="ko-KR" sz="2000" dirty="0">
                <a:solidFill>
                  <a:schemeClr val="tx2"/>
                </a:solidFill>
              </a:rPr>
              <a:t>-</a:t>
            </a:r>
            <a:r>
              <a:rPr lang="ko-KR" altLang="en-US" sz="2000" dirty="0">
                <a:solidFill>
                  <a:schemeClr val="tx2"/>
                </a:solidFill>
              </a:rPr>
              <a:t> </a:t>
            </a:r>
            <a:r>
              <a:rPr lang="en-US" altLang="ko-KR" sz="2000" dirty="0">
                <a:solidFill>
                  <a:schemeClr val="tx2"/>
                </a:solidFill>
              </a:rPr>
              <a:t>1. Edge System(Python </a:t>
            </a:r>
            <a:r>
              <a:rPr lang="ko-KR" altLang="en-US" sz="2000" dirty="0">
                <a:solidFill>
                  <a:schemeClr val="tx2"/>
                </a:solidFill>
              </a:rPr>
              <a:t>기반</a:t>
            </a:r>
            <a:r>
              <a:rPr lang="en-US" altLang="ko-KR" sz="2000" dirty="0">
                <a:solidFill>
                  <a:schemeClr val="tx2"/>
                </a:solidFill>
              </a:rPr>
              <a:t>, </a:t>
            </a:r>
            <a:r>
              <a:rPr lang="ko-KR" altLang="en-US" sz="2000" dirty="0">
                <a:solidFill>
                  <a:schemeClr val="tx2"/>
                </a:solidFill>
              </a:rPr>
              <a:t>공통</a:t>
            </a:r>
            <a:r>
              <a:rPr lang="en-US" altLang="ko-KR" sz="2000" dirty="0">
                <a:solidFill>
                  <a:schemeClr val="tx2"/>
                </a:solidFill>
              </a:rPr>
              <a:t>)</a:t>
            </a:r>
            <a:endParaRPr kumimoji="1" lang="ko-KR" altLang="en-US" dirty="0"/>
          </a:p>
        </p:txBody>
      </p:sp>
      <p:sp>
        <p:nvSpPr>
          <p:cNvPr id="11" name="내용 개체 틀 3">
            <a:extLst>
              <a:ext uri="{FF2B5EF4-FFF2-40B4-BE49-F238E27FC236}">
                <a16:creationId xmlns:a16="http://schemas.microsoft.com/office/drawing/2014/main" id="{ACCB36D9-586F-F52E-70DB-55ACD54B7FC6}"/>
              </a:ext>
            </a:extLst>
          </p:cNvPr>
          <p:cNvSpPr txBox="1">
            <a:spLocks/>
          </p:cNvSpPr>
          <p:nvPr/>
        </p:nvSpPr>
        <p:spPr>
          <a:xfrm>
            <a:off x="665660" y="1263799"/>
            <a:ext cx="4309110" cy="641201"/>
          </a:xfrm>
          <a:prstGeom prst="rect">
            <a:avLst/>
          </a:prstGeom>
        </p:spPr>
        <p:txBody>
          <a:bodyPr wrap="square" lIns="0" tIns="0" rIns="0" bIns="0">
            <a:spAutoFit/>
          </a:bodyPr>
          <a:lstStyle>
            <a:lvl1pPr marL="0">
              <a:defRPr sz="1050" b="0" i="0">
                <a:solidFill>
                  <a:schemeClr val="bg1"/>
                </a:solidFill>
                <a:latin typeface="Consolas"/>
                <a:ea typeface="+mn-ea"/>
                <a:cs typeface="Consola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065" latinLnBrk="0">
              <a:spcBef>
                <a:spcPts val="105"/>
              </a:spcBef>
              <a:tabLst>
                <a:tab pos="299720" algn="l"/>
              </a:tabLst>
            </a:pPr>
            <a:r>
              <a:rPr lang="en-US" altLang="ko-KR" sz="1400" kern="0" spc="-5" dirty="0">
                <a:solidFill>
                  <a:srgbClr val="558ED5"/>
                </a:solidFill>
                <a:latin typeface="+mn-ea"/>
                <a:cs typeface="Malgun Gothic"/>
              </a:rPr>
              <a:t>1-4. </a:t>
            </a:r>
            <a:r>
              <a:rPr lang="ko-KR" altLang="en-US" sz="1400" kern="0" spc="-5" dirty="0">
                <a:solidFill>
                  <a:srgbClr val="558ED5"/>
                </a:solidFill>
                <a:latin typeface="+mn-ea"/>
                <a:cs typeface="Malgun Gothic"/>
              </a:rPr>
              <a:t>게시를 위한 </a:t>
            </a:r>
            <a:r>
              <a:rPr lang="en" altLang="ko-KR" sz="1400" kern="0" spc="-5" dirty="0">
                <a:solidFill>
                  <a:srgbClr val="558ED5"/>
                </a:solidFill>
                <a:latin typeface="+mn-ea"/>
                <a:cs typeface="Malgun Gothic"/>
              </a:rPr>
              <a:t>HTTP Restful API </a:t>
            </a:r>
            <a:r>
              <a:rPr lang="ko-KR" altLang="en-US" sz="1400" kern="0" spc="-5" dirty="0">
                <a:solidFill>
                  <a:srgbClr val="558ED5"/>
                </a:solidFill>
                <a:latin typeface="+mn-ea"/>
                <a:cs typeface="Malgun Gothic"/>
              </a:rPr>
              <a:t>사용</a:t>
            </a:r>
            <a:r>
              <a:rPr lang="en-US" altLang="ko-KR" sz="1400" kern="0" spc="-5" dirty="0">
                <a:solidFill>
                  <a:srgbClr val="558ED5"/>
                </a:solidFill>
                <a:latin typeface="+mn-ea"/>
                <a:cs typeface="Malgun Gothic"/>
              </a:rPr>
              <a:t>(</a:t>
            </a:r>
            <a:r>
              <a:rPr lang="ko-KR" altLang="en-US" sz="1400" kern="0" spc="-5" dirty="0">
                <a:solidFill>
                  <a:srgbClr val="558ED5"/>
                </a:solidFill>
                <a:latin typeface="+mn-ea"/>
                <a:cs typeface="Malgun Gothic"/>
              </a:rPr>
              <a:t>공통</a:t>
            </a:r>
            <a:r>
              <a:rPr lang="en-US" altLang="ko-KR" sz="1400" kern="0" spc="-5" dirty="0">
                <a:solidFill>
                  <a:srgbClr val="558ED5"/>
                </a:solidFill>
                <a:latin typeface="+mn-ea"/>
                <a:cs typeface="Malgun Gothic"/>
              </a:rPr>
              <a:t>)</a:t>
            </a:r>
            <a:endParaRPr lang="ko-KR" altLang="en-US" sz="1400" b="1" kern="0" spc="-5" dirty="0">
              <a:solidFill>
                <a:srgbClr val="558ED5"/>
              </a:solidFill>
              <a:latin typeface="+mn-ea"/>
              <a:cs typeface="Malgun Gothic"/>
            </a:endParaRPr>
          </a:p>
          <a:p>
            <a:pPr marL="233680" indent="-287655" latinLnBrk="0">
              <a:spcBef>
                <a:spcPts val="1440"/>
              </a:spcBef>
              <a:buFontTx/>
              <a:buChar char="-"/>
              <a:tabLst>
                <a:tab pos="690880" algn="l"/>
                <a:tab pos="691515" algn="l"/>
              </a:tabLst>
            </a:pPr>
            <a:endParaRPr lang="ko-KR" altLang="en-US" sz="800" kern="0" dirty="0">
              <a:latin typeface="+mn-ea"/>
              <a:cs typeface="Gulim"/>
            </a:endParaRPr>
          </a:p>
          <a:p>
            <a:pPr latinLnBrk="0"/>
            <a:endParaRPr kumimoji="1" lang="ko-KR" altLang="en-US" sz="800" kern="0" dirty="0"/>
          </a:p>
        </p:txBody>
      </p:sp>
      <p:pic>
        <p:nvPicPr>
          <p:cNvPr id="12" name="Picture 11">
            <a:extLst>
              <a:ext uri="{FF2B5EF4-FFF2-40B4-BE49-F238E27FC236}">
                <a16:creationId xmlns:a16="http://schemas.microsoft.com/office/drawing/2014/main" id="{A817DFA5-62AB-70DA-241B-8AD8399DD7A6}"/>
              </a:ext>
            </a:extLst>
          </p:cNvPr>
          <p:cNvPicPr>
            <a:picLocks noChangeAspect="1"/>
          </p:cNvPicPr>
          <p:nvPr/>
        </p:nvPicPr>
        <p:blipFill>
          <a:blip r:embed="rId2"/>
          <a:stretch>
            <a:fillRect/>
          </a:stretch>
        </p:blipFill>
        <p:spPr>
          <a:xfrm>
            <a:off x="665660" y="1691305"/>
            <a:ext cx="2610940" cy="2632750"/>
          </a:xfrm>
          <a:prstGeom prst="rect">
            <a:avLst/>
          </a:prstGeom>
        </p:spPr>
      </p:pic>
      <p:pic>
        <p:nvPicPr>
          <p:cNvPr id="13" name="Picture 12">
            <a:extLst>
              <a:ext uri="{FF2B5EF4-FFF2-40B4-BE49-F238E27FC236}">
                <a16:creationId xmlns:a16="http://schemas.microsoft.com/office/drawing/2014/main" id="{E9CA1B02-A748-FB06-7878-773B24415D87}"/>
              </a:ext>
            </a:extLst>
          </p:cNvPr>
          <p:cNvPicPr>
            <a:picLocks noChangeAspect="1"/>
          </p:cNvPicPr>
          <p:nvPr/>
        </p:nvPicPr>
        <p:blipFill>
          <a:blip r:embed="rId3"/>
          <a:stretch>
            <a:fillRect/>
          </a:stretch>
        </p:blipFill>
        <p:spPr>
          <a:xfrm>
            <a:off x="3505200" y="1905000"/>
            <a:ext cx="3794679" cy="1869641"/>
          </a:xfrm>
          <a:prstGeom prst="rect">
            <a:avLst/>
          </a:prstGeom>
        </p:spPr>
      </p:pic>
    </p:spTree>
    <p:extLst>
      <p:ext uri="{BB962C8B-B14F-4D97-AF65-F5344CB8AC3E}">
        <p14:creationId xmlns:p14="http://schemas.microsoft.com/office/powerpoint/2010/main" val="7552641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6177</TotalTime>
  <Words>1561</Words>
  <Application>Microsoft Office PowerPoint</Application>
  <PresentationFormat>A4 Paper (210x297 mm)</PresentationFormat>
  <Paragraphs>196</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Malgun Gothic</vt:lpstr>
      <vt:lpstr>Arial</vt:lpstr>
      <vt:lpstr>Calibri</vt:lpstr>
      <vt:lpstr>Consolas</vt:lpstr>
      <vt:lpstr>Times New Roman</vt:lpstr>
      <vt:lpstr>Wingdings</vt:lpstr>
      <vt:lpstr>Office Theme</vt:lpstr>
      <vt:lpstr>Mobile/WebService Project</vt:lpstr>
      <vt:lpstr>목차</vt:lpstr>
      <vt:lpstr>요구조건</vt:lpstr>
      <vt:lpstr>시스템 구성도</vt:lpstr>
      <vt:lpstr>목적</vt:lpstr>
      <vt:lpstr>필요성</vt:lpstr>
      <vt:lpstr>기능 - 조건대비표</vt:lpstr>
      <vt:lpstr>기능 - 1. Edge System(Python 기반, 공통)</vt:lpstr>
      <vt:lpstr>기능 - 1. Edge System(Python 기반, 공통)</vt:lpstr>
      <vt:lpstr>기능 - 2. Service System(Python, Django 기반)</vt:lpstr>
      <vt:lpstr>기능 - 2. Service System(Python, Django 기반)</vt:lpstr>
      <vt:lpstr>기능 - 2. Service System(Python, Django 기반)</vt:lpstr>
      <vt:lpstr>기능 - 3. Client System(Android, Java기반, 개별 제안)</vt:lpstr>
      <vt:lpstr>기능 - 3. Client System(Android, Java기반, 개별 제안)</vt:lpstr>
      <vt:lpstr>기능</vt:lpstr>
      <vt:lpstr>사용자 시나리오(Ui 구성)</vt:lpstr>
      <vt:lpstr>데모 동영상</vt:lpstr>
      <vt:lpstr>기대효과 및 결론</vt:lpstr>
      <vt:lpstr>결과물의 목록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안기옥</dc:creator>
  <cp:lastModifiedBy>BINTI ZAIDIAMRIUMAIRA YUSRA</cp:lastModifiedBy>
  <cp:revision>73</cp:revision>
  <dcterms:created xsi:type="dcterms:W3CDTF">2020-06-08T19:34:44Z</dcterms:created>
  <dcterms:modified xsi:type="dcterms:W3CDTF">2025-12-23T06:43:51Z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2018-05-10T00:00:00Z</vt:filetime>
  </property>
  <property fmtid="{D5CDD505-2E9C-101B-9397-08002B2CF9AE}" pid="3" name="Creator">
    <vt:lpwstr>PowerPoint용 Acrobat PDFMaker 15</vt:lpwstr>
  </property>
  <property fmtid="{D5CDD505-2E9C-101B-9397-08002B2CF9AE}" pid="4" name="LastSaved">
    <vt:filetime>2020-06-08T00:00:00Z</vt:filetime>
  </property>
</Properties>
</file>